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6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22.xml" ContentType="application/vnd.openxmlformats-officedocument.presentationml.slide+xml"/>
  <Override PartName="/ppt/slides/slide34.xml" ContentType="application/vnd.openxmlformats-officedocument.presentationml.slide+xml"/>
  <Override PartName="/ppt/slides/slide23.xml" ContentType="application/vnd.openxmlformats-officedocument.presentationml.slide+xml"/>
  <Override PartName="/ppt/slides/slide35.xml" ContentType="application/vnd.openxmlformats-officedocument.presentationml.slide+xml"/>
  <Override PartName="/ppt/slides/slide24.xml" ContentType="application/vnd.openxmlformats-officedocument.presentationml.slide+xml"/>
  <Override PartName="/ppt/slides/slide36.xml" ContentType="application/vnd.openxmlformats-officedocument.presentationml.slide+xml"/>
  <Override PartName="/ppt/slides/slide25.xml" ContentType="application/vnd.openxmlformats-officedocument.presentationml.slide+xml"/>
  <Override PartName="/ppt/slides/slide37.xml" ContentType="application/vnd.openxmlformats-officedocument.presentationml.slide+xml"/>
  <Override PartName="/ppt/slides/_rels/slide16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32.xml.rels" ContentType="application/vnd.openxmlformats-package.relationships+xml"/>
  <Override PartName="/ppt/slides/_rels/slide31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7.xml.rels" ContentType="application/vnd.openxmlformats-package.relationships+xml"/>
  <Override PartName="/ppt/slides/_rels/slide24.xml.rels" ContentType="application/vnd.openxmlformats-package.relationships+xml"/>
  <Override PartName="/ppt/slides/_rels/slide37.xml.rels" ContentType="application/vnd.openxmlformats-package.relationships+xml"/>
  <Override PartName="/ppt/slides/_rels/slide2.xml.rels" ContentType="application/vnd.openxmlformats-package.relationships+xml"/>
  <Override PartName="/ppt/slides/_rels/slide38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3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6.xml" ContentType="application/vnd.openxmlformats-officedocument.presentationml.slide+xml"/>
  <Override PartName="/ppt/_rels/presentation.xml.rels" ContentType="application/vnd.openxmlformats-package.relationships+xml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18.png" ContentType="image/png"/>
  <Override PartName="/ppt/media/image9.png" ContentType="image/png"/>
  <Override PartName="/ppt/media/image20.png" ContentType="image/png"/>
  <Override PartName="/ppt/media/image8.png" ContentType="image/png"/>
  <Override PartName="/ppt/media/image17.png" ContentType="image/png"/>
  <Override PartName="/ppt/media/image12.png" ContentType="image/png"/>
  <Override PartName="/ppt/media/image35.png" ContentType="image/png"/>
  <Override PartName="/ppt/media/image3.png" ContentType="image/png"/>
  <Override PartName="/ppt/media/image13.png" ContentType="image/png"/>
  <Override PartName="/ppt/media/image36.png" ContentType="image/png"/>
  <Override PartName="/ppt/media/image4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11.png" ContentType="image/png"/>
  <Override PartName="/ppt/media/image2.png" ContentType="image/png"/>
  <Override PartName="/ppt/media/image34.png" ContentType="image/png"/>
  <Override PartName="/ppt/media/image7.png" ContentType="image/png"/>
  <Override PartName="/ppt/media/image16.png" ContentType="image/png"/>
  <Override PartName="/ppt/media/image10.png" ContentType="image/png"/>
  <Override PartName="/ppt/media/image1.png" ContentType="image/png"/>
  <Override PartName="/ppt/media/image33.png" ContentType="image/png"/>
  <Override PartName="/ppt/media/image6.png" ContentType="image/png"/>
  <Override PartName="/ppt/media/image15.png" ContentType="image/png"/>
  <Override PartName="/ppt/media/image37.png" ContentType="image/png"/>
  <Override PartName="/ppt/media/image5.png" ContentType="image/png"/>
  <Override PartName="/ppt/media/image14.png" ContentType="image/png"/>
  <Override PartName="/ppt/media/image19.png" ContentType="image/png"/>
  <Override PartName="/ppt/media/image21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8" r:id="rId3"/>
    <p:sldMasterId id="2147483660" r:id="rId4"/>
    <p:sldMasterId id="2147483662" r:id="rId5"/>
    <p:sldMasterId id="2147483664" r:id="rId6"/>
    <p:sldMasterId id="2147483666" r:id="rId7"/>
    <p:sldMasterId id="2147483668" r:id="rId8"/>
    <p:sldMasterId id="2147483670" r:id="rId9"/>
    <p:sldMasterId id="2147483672" r:id="rId10"/>
    <p:sldMasterId id="2147483674" r:id="rId11"/>
    <p:sldMasterId id="2147483676" r:id="rId12"/>
    <p:sldMasterId id="2147483678" r:id="rId13"/>
    <p:sldMasterId id="2147483680" r:id="rId14"/>
    <p:sldMasterId id="2147483682" r:id="rId15"/>
    <p:sldMasterId id="2147483684" r:id="rId16"/>
    <p:sldMasterId id="2147483686" r:id="rId17"/>
    <p:sldMasterId id="2147483688" r:id="rId18"/>
    <p:sldMasterId id="2147483690" r:id="rId19"/>
    <p:sldMasterId id="2147483692" r:id="rId20"/>
    <p:sldMasterId id="2147483694" r:id="rId2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  <p:sldId id="276" r:id="rId42"/>
    <p:sldId id="277" r:id="rId43"/>
    <p:sldId id="278" r:id="rId44"/>
    <p:sldId id="279" r:id="rId45"/>
    <p:sldId id="280" r:id="rId46"/>
    <p:sldId id="281" r:id="rId47"/>
    <p:sldId id="282" r:id="rId48"/>
    <p:sldId id="283" r:id="rId49"/>
    <p:sldId id="284" r:id="rId50"/>
    <p:sldId id="285" r:id="rId51"/>
    <p:sldId id="286" r:id="rId52"/>
    <p:sldId id="287" r:id="rId53"/>
    <p:sldId id="288" r:id="rId54"/>
    <p:sldId id="289" r:id="rId55"/>
    <p:sldId id="290" r:id="rId56"/>
    <p:sldId id="291" r:id="rId57"/>
    <p:sldId id="292" r:id="rId58"/>
    <p:sldId id="293" r:id="rId59"/>
  </p:sldIdLst>
  <p:sldSz cx="9144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" Target="slides/slide1.xml"/><Relationship Id="rId23" Type="http://schemas.openxmlformats.org/officeDocument/2006/relationships/slide" Target="slides/slide2.xml"/><Relationship Id="rId24" Type="http://schemas.openxmlformats.org/officeDocument/2006/relationships/slide" Target="slides/slide3.xml"/><Relationship Id="rId25" Type="http://schemas.openxmlformats.org/officeDocument/2006/relationships/slide" Target="slides/slide4.xml"/><Relationship Id="rId26" Type="http://schemas.openxmlformats.org/officeDocument/2006/relationships/slide" Target="slides/slide5.xml"/><Relationship Id="rId27" Type="http://schemas.openxmlformats.org/officeDocument/2006/relationships/slide" Target="slides/slide6.xml"/><Relationship Id="rId28" Type="http://schemas.openxmlformats.org/officeDocument/2006/relationships/slide" Target="slides/slide7.xml"/><Relationship Id="rId29" Type="http://schemas.openxmlformats.org/officeDocument/2006/relationships/slide" Target="slides/slide8.xml"/><Relationship Id="rId30" Type="http://schemas.openxmlformats.org/officeDocument/2006/relationships/slide" Target="slides/slide9.xml"/><Relationship Id="rId31" Type="http://schemas.openxmlformats.org/officeDocument/2006/relationships/slide" Target="slides/slide10.xml"/><Relationship Id="rId32" Type="http://schemas.openxmlformats.org/officeDocument/2006/relationships/slide" Target="slides/slide11.xml"/><Relationship Id="rId33" Type="http://schemas.openxmlformats.org/officeDocument/2006/relationships/slide" Target="slides/slide12.xml"/><Relationship Id="rId34" Type="http://schemas.openxmlformats.org/officeDocument/2006/relationships/slide" Target="slides/slide13.xml"/><Relationship Id="rId35" Type="http://schemas.openxmlformats.org/officeDocument/2006/relationships/slide" Target="slides/slide14.xml"/><Relationship Id="rId36" Type="http://schemas.openxmlformats.org/officeDocument/2006/relationships/slide" Target="slides/slide15.xml"/><Relationship Id="rId37" Type="http://schemas.openxmlformats.org/officeDocument/2006/relationships/slide" Target="slides/slide16.xml"/><Relationship Id="rId38" Type="http://schemas.openxmlformats.org/officeDocument/2006/relationships/slide" Target="slides/slide17.xml"/><Relationship Id="rId39" Type="http://schemas.openxmlformats.org/officeDocument/2006/relationships/slide" Target="slides/slide18.xml"/><Relationship Id="rId40" Type="http://schemas.openxmlformats.org/officeDocument/2006/relationships/slide" Target="slides/slide19.xml"/><Relationship Id="rId41" Type="http://schemas.openxmlformats.org/officeDocument/2006/relationships/slide" Target="slides/slide20.xml"/><Relationship Id="rId42" Type="http://schemas.openxmlformats.org/officeDocument/2006/relationships/slide" Target="slides/slide21.xml"/><Relationship Id="rId43" Type="http://schemas.openxmlformats.org/officeDocument/2006/relationships/slide" Target="slides/slide22.xml"/><Relationship Id="rId44" Type="http://schemas.openxmlformats.org/officeDocument/2006/relationships/slide" Target="slides/slide23.xml"/><Relationship Id="rId45" Type="http://schemas.openxmlformats.org/officeDocument/2006/relationships/slide" Target="slides/slide24.xml"/><Relationship Id="rId46" Type="http://schemas.openxmlformats.org/officeDocument/2006/relationships/slide" Target="slides/slide25.xml"/><Relationship Id="rId47" Type="http://schemas.openxmlformats.org/officeDocument/2006/relationships/slide" Target="slides/slide26.xml"/><Relationship Id="rId48" Type="http://schemas.openxmlformats.org/officeDocument/2006/relationships/slide" Target="slides/slide27.xml"/><Relationship Id="rId49" Type="http://schemas.openxmlformats.org/officeDocument/2006/relationships/slide" Target="slides/slide28.xml"/><Relationship Id="rId50" Type="http://schemas.openxmlformats.org/officeDocument/2006/relationships/slide" Target="slides/slide29.xml"/><Relationship Id="rId51" Type="http://schemas.openxmlformats.org/officeDocument/2006/relationships/slide" Target="slides/slide30.xml"/><Relationship Id="rId52" Type="http://schemas.openxmlformats.org/officeDocument/2006/relationships/slide" Target="slides/slide31.xml"/><Relationship Id="rId53" Type="http://schemas.openxmlformats.org/officeDocument/2006/relationships/slide" Target="slides/slide32.xml"/><Relationship Id="rId54" Type="http://schemas.openxmlformats.org/officeDocument/2006/relationships/slide" Target="slides/slide33.xml"/><Relationship Id="rId55" Type="http://schemas.openxmlformats.org/officeDocument/2006/relationships/slide" Target="slides/slide34.xml"/><Relationship Id="rId56" Type="http://schemas.openxmlformats.org/officeDocument/2006/relationships/slide" Target="slides/slide35.xml"/><Relationship Id="rId57" Type="http://schemas.openxmlformats.org/officeDocument/2006/relationships/slide" Target="slides/slide36.xml"/><Relationship Id="rId58" Type="http://schemas.openxmlformats.org/officeDocument/2006/relationships/slide" Target="slides/slide37.xml"/><Relationship Id="rId59" Type="http://schemas.openxmlformats.org/officeDocument/2006/relationships/slide" Target="slides/slide38.xml"/><Relationship Id="rId6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8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9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20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21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22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23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24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25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26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27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0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8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11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12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13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14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15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1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17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9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9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9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9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9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9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9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9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9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9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9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30.png"/><Relationship Id="rId3" Type="http://schemas.openxmlformats.org/officeDocument/2006/relationships/image" Target="../media/image30.png"/><Relationship Id="rId4" Type="http://schemas.openxmlformats.org/officeDocument/2006/relationships/image" Target="../media/image30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slideLayout" Target="../slideLayouts/slideLayout9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9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9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slideLayout" Target="../slideLayouts/slideLayout9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9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62280" y="0"/>
            <a:ext cx="9142920" cy="6856920"/>
          </a:xfrm>
          <a:prstGeom prst="rect">
            <a:avLst/>
          </a:prstGeom>
          <a:solidFill>
            <a:srgbClr val="256569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137" name="Рисунок 3" descr=""/>
          <p:cNvPicPr/>
          <p:nvPr/>
        </p:nvPicPr>
        <p:blipFill>
          <a:blip r:embed="rId1"/>
          <a:stretch/>
        </p:blipFill>
        <p:spPr>
          <a:xfrm>
            <a:off x="1108440" y="376560"/>
            <a:ext cx="3130200" cy="1086840"/>
          </a:xfrm>
          <a:prstGeom prst="rect">
            <a:avLst/>
          </a:prstGeom>
          <a:ln w="0"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1108440" y="2021040"/>
            <a:ext cx="7175520" cy="130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40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Оптимизация систем компьютерного зрения</a:t>
            </a:r>
            <a:endParaRPr b="0" lang="en-US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39" name="Рисунок 5" descr=""/>
          <p:cNvPicPr/>
          <p:nvPr/>
        </p:nvPicPr>
        <p:blipFill>
          <a:blip r:embed="rId2"/>
          <a:stretch/>
        </p:blipFill>
        <p:spPr>
          <a:xfrm>
            <a:off x="3075480" y="493920"/>
            <a:ext cx="6067440" cy="6363000"/>
          </a:xfrm>
          <a:prstGeom prst="rect">
            <a:avLst/>
          </a:prstGeom>
          <a:ln w="0">
            <a:noFill/>
          </a:ln>
        </p:spPr>
      </p:pic>
      <p:sp>
        <p:nvSpPr>
          <p:cNvPr id="140" name="CustomShape 3"/>
          <p:cNvSpPr/>
          <p:nvPr/>
        </p:nvSpPr>
        <p:spPr>
          <a:xfrm>
            <a:off x="1219320" y="3775320"/>
            <a:ext cx="5513040" cy="44640"/>
          </a:xfrm>
          <a:prstGeom prst="rect">
            <a:avLst/>
          </a:prstGeom>
          <a:solidFill>
            <a:schemeClr val="bg1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360" bIns="36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141" name="CustomShape 4"/>
          <p:cNvSpPr/>
          <p:nvPr/>
        </p:nvSpPr>
        <p:spPr>
          <a:xfrm>
            <a:off x="874080" y="4014720"/>
            <a:ext cx="5787720" cy="137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8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Лекция 4.</a:t>
            </a:r>
            <a:r>
              <a:rPr b="0" lang="ru-RU" sz="28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	</a:t>
            </a:r>
            <a:r>
              <a:rPr b="0" lang="ru-RU" sz="28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Оптимизация инференса моделей компьютерного зрения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8"/>
          <p:cNvSpPr/>
          <p:nvPr/>
        </p:nvSpPr>
        <p:spPr>
          <a:xfrm>
            <a:off x="273960" y="150840"/>
            <a:ext cx="6812280" cy="55296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188" name="Рисунок 10" descr=""/>
          <p:cNvPicPr/>
          <p:nvPr/>
        </p:nvPicPr>
        <p:blipFill>
          <a:blip r:embed="rId1"/>
          <a:stretch/>
        </p:blipFill>
        <p:spPr>
          <a:xfrm>
            <a:off x="7220160" y="93600"/>
            <a:ext cx="1723320" cy="610200"/>
          </a:xfrm>
          <a:prstGeom prst="rect">
            <a:avLst/>
          </a:prstGeom>
          <a:ln w="0">
            <a:noFill/>
          </a:ln>
        </p:spPr>
      </p:pic>
      <p:sp>
        <p:nvSpPr>
          <p:cNvPr id="189" name="CustomShape 19"/>
          <p:cNvSpPr/>
          <p:nvPr/>
        </p:nvSpPr>
        <p:spPr>
          <a:xfrm>
            <a:off x="444600" y="214560"/>
            <a:ext cx="56991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2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Оптимизация алгоритмов инференса</a:t>
            </a:r>
            <a:r>
              <a:rPr b="1" lang="en-US" sz="16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 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2"/>
          <a:stretch/>
        </p:blipFill>
        <p:spPr>
          <a:xfrm>
            <a:off x="360" y="1051560"/>
            <a:ext cx="9143280" cy="5354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20"/>
          <p:cNvSpPr/>
          <p:nvPr/>
        </p:nvSpPr>
        <p:spPr>
          <a:xfrm>
            <a:off x="273960" y="150840"/>
            <a:ext cx="6812280" cy="55296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192" name="Рисунок 11" descr=""/>
          <p:cNvPicPr/>
          <p:nvPr/>
        </p:nvPicPr>
        <p:blipFill>
          <a:blip r:embed="rId1"/>
          <a:stretch/>
        </p:blipFill>
        <p:spPr>
          <a:xfrm>
            <a:off x="7220160" y="93600"/>
            <a:ext cx="1723320" cy="610200"/>
          </a:xfrm>
          <a:prstGeom prst="rect">
            <a:avLst/>
          </a:prstGeom>
          <a:ln w="0">
            <a:noFill/>
          </a:ln>
        </p:spPr>
      </p:pic>
      <p:sp>
        <p:nvSpPr>
          <p:cNvPr id="193" name="CustomShape 21"/>
          <p:cNvSpPr/>
          <p:nvPr/>
        </p:nvSpPr>
        <p:spPr>
          <a:xfrm>
            <a:off x="444600" y="214560"/>
            <a:ext cx="56991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2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Оптимизация алгоритмов инференса</a:t>
            </a:r>
            <a:r>
              <a:rPr b="1" lang="en-US" sz="16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 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2"/>
          <a:stretch/>
        </p:blipFill>
        <p:spPr>
          <a:xfrm>
            <a:off x="360" y="1202760"/>
            <a:ext cx="9143280" cy="5354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30"/>
          <p:cNvSpPr/>
          <p:nvPr/>
        </p:nvSpPr>
        <p:spPr>
          <a:xfrm>
            <a:off x="273960" y="150840"/>
            <a:ext cx="6812280" cy="55296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196" name="Рисунок 16" descr=""/>
          <p:cNvPicPr/>
          <p:nvPr/>
        </p:nvPicPr>
        <p:blipFill>
          <a:blip r:embed="rId1"/>
          <a:stretch/>
        </p:blipFill>
        <p:spPr>
          <a:xfrm>
            <a:off x="7220160" y="93600"/>
            <a:ext cx="1723320" cy="610200"/>
          </a:xfrm>
          <a:prstGeom prst="rect">
            <a:avLst/>
          </a:prstGeom>
          <a:ln w="0">
            <a:noFill/>
          </a:ln>
        </p:spPr>
      </p:pic>
      <p:sp>
        <p:nvSpPr>
          <p:cNvPr id="197" name="CustomShape 31"/>
          <p:cNvSpPr/>
          <p:nvPr/>
        </p:nvSpPr>
        <p:spPr>
          <a:xfrm>
            <a:off x="444600" y="214560"/>
            <a:ext cx="56991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2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Оптимизация алгоритмов инференса</a:t>
            </a:r>
            <a:r>
              <a:rPr b="1" lang="en-US" sz="16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 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2"/>
          <a:stretch/>
        </p:blipFill>
        <p:spPr>
          <a:xfrm>
            <a:off x="438120" y="825480"/>
            <a:ext cx="8241840" cy="592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24"/>
          <p:cNvSpPr/>
          <p:nvPr/>
        </p:nvSpPr>
        <p:spPr>
          <a:xfrm>
            <a:off x="273960" y="150840"/>
            <a:ext cx="6812280" cy="55296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200" name="Рисунок 13" descr=""/>
          <p:cNvPicPr/>
          <p:nvPr/>
        </p:nvPicPr>
        <p:blipFill>
          <a:blip r:embed="rId1"/>
          <a:stretch/>
        </p:blipFill>
        <p:spPr>
          <a:xfrm>
            <a:off x="7220160" y="93600"/>
            <a:ext cx="1723320" cy="610200"/>
          </a:xfrm>
          <a:prstGeom prst="rect">
            <a:avLst/>
          </a:prstGeom>
          <a:ln w="0">
            <a:noFill/>
          </a:ln>
        </p:spPr>
      </p:pic>
      <p:sp>
        <p:nvSpPr>
          <p:cNvPr id="201" name="CustomShape 25"/>
          <p:cNvSpPr/>
          <p:nvPr/>
        </p:nvSpPr>
        <p:spPr>
          <a:xfrm>
            <a:off x="444600" y="214560"/>
            <a:ext cx="56991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2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Оптимизация алгоритмов инференса</a:t>
            </a:r>
            <a:r>
              <a:rPr b="1" lang="en-US" sz="16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 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2"/>
          <a:stretch/>
        </p:blipFill>
        <p:spPr>
          <a:xfrm>
            <a:off x="457200" y="842400"/>
            <a:ext cx="8241840" cy="5851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28"/>
          <p:cNvSpPr/>
          <p:nvPr/>
        </p:nvSpPr>
        <p:spPr>
          <a:xfrm>
            <a:off x="273960" y="150840"/>
            <a:ext cx="6812280" cy="55296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204" name="Рисунок 15" descr=""/>
          <p:cNvPicPr/>
          <p:nvPr/>
        </p:nvPicPr>
        <p:blipFill>
          <a:blip r:embed="rId1"/>
          <a:stretch/>
        </p:blipFill>
        <p:spPr>
          <a:xfrm>
            <a:off x="7220160" y="93600"/>
            <a:ext cx="1723320" cy="610200"/>
          </a:xfrm>
          <a:prstGeom prst="rect">
            <a:avLst/>
          </a:prstGeom>
          <a:ln w="0">
            <a:noFill/>
          </a:ln>
        </p:spPr>
      </p:pic>
      <p:sp>
        <p:nvSpPr>
          <p:cNvPr id="205" name="CustomShape 29"/>
          <p:cNvSpPr/>
          <p:nvPr/>
        </p:nvSpPr>
        <p:spPr>
          <a:xfrm>
            <a:off x="444600" y="214560"/>
            <a:ext cx="56991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2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Оптимизация алгоритмов инференса</a:t>
            </a:r>
            <a:r>
              <a:rPr b="1" lang="en-US" sz="16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 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2"/>
          <a:stretch/>
        </p:blipFill>
        <p:spPr>
          <a:xfrm>
            <a:off x="110520" y="1247400"/>
            <a:ext cx="8887320" cy="5382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26"/>
          <p:cNvSpPr/>
          <p:nvPr/>
        </p:nvSpPr>
        <p:spPr>
          <a:xfrm>
            <a:off x="273960" y="150840"/>
            <a:ext cx="6812280" cy="55296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208" name="Рисунок 14" descr=""/>
          <p:cNvPicPr/>
          <p:nvPr/>
        </p:nvPicPr>
        <p:blipFill>
          <a:blip r:embed="rId1"/>
          <a:stretch/>
        </p:blipFill>
        <p:spPr>
          <a:xfrm>
            <a:off x="7220160" y="93600"/>
            <a:ext cx="1723320" cy="610200"/>
          </a:xfrm>
          <a:prstGeom prst="rect">
            <a:avLst/>
          </a:prstGeom>
          <a:ln w="0">
            <a:noFill/>
          </a:ln>
        </p:spPr>
      </p:pic>
      <p:sp>
        <p:nvSpPr>
          <p:cNvPr id="209" name="CustomShape 27"/>
          <p:cNvSpPr/>
          <p:nvPr/>
        </p:nvSpPr>
        <p:spPr>
          <a:xfrm>
            <a:off x="444600" y="214560"/>
            <a:ext cx="56991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2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Оптимизация алгоритмов инференса</a:t>
            </a:r>
            <a:r>
              <a:rPr b="1" lang="en-US" sz="16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 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10" name="" descr=""/>
          <p:cNvPicPr/>
          <p:nvPr/>
        </p:nvPicPr>
        <p:blipFill>
          <a:blip r:embed="rId2"/>
          <a:stretch/>
        </p:blipFill>
        <p:spPr>
          <a:xfrm>
            <a:off x="493200" y="950400"/>
            <a:ext cx="8241840" cy="5702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22"/>
          <p:cNvSpPr/>
          <p:nvPr/>
        </p:nvSpPr>
        <p:spPr>
          <a:xfrm>
            <a:off x="273960" y="150840"/>
            <a:ext cx="6812280" cy="55296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212" name="Рисунок 12" descr=""/>
          <p:cNvPicPr/>
          <p:nvPr/>
        </p:nvPicPr>
        <p:blipFill>
          <a:blip r:embed="rId1"/>
          <a:stretch/>
        </p:blipFill>
        <p:spPr>
          <a:xfrm>
            <a:off x="7220160" y="93600"/>
            <a:ext cx="1723320" cy="610200"/>
          </a:xfrm>
          <a:prstGeom prst="rect">
            <a:avLst/>
          </a:prstGeom>
          <a:ln w="0">
            <a:noFill/>
          </a:ln>
        </p:spPr>
      </p:pic>
      <p:sp>
        <p:nvSpPr>
          <p:cNvPr id="213" name="CustomShape 23"/>
          <p:cNvSpPr/>
          <p:nvPr/>
        </p:nvSpPr>
        <p:spPr>
          <a:xfrm>
            <a:off x="444600" y="214560"/>
            <a:ext cx="56991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2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Оптимизация алгоритмов инференса</a:t>
            </a:r>
            <a:r>
              <a:rPr b="1" lang="en-US" sz="16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 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14" name="" descr=""/>
          <p:cNvPicPr/>
          <p:nvPr/>
        </p:nvPicPr>
        <p:blipFill>
          <a:blip r:embed="rId2"/>
          <a:stretch/>
        </p:blipFill>
        <p:spPr>
          <a:xfrm>
            <a:off x="216000" y="914400"/>
            <a:ext cx="8241840" cy="4022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42"/>
          <p:cNvSpPr/>
          <p:nvPr/>
        </p:nvSpPr>
        <p:spPr>
          <a:xfrm>
            <a:off x="273960" y="150840"/>
            <a:ext cx="6812280" cy="55296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216" name="Рисунок 22" descr=""/>
          <p:cNvPicPr/>
          <p:nvPr/>
        </p:nvPicPr>
        <p:blipFill>
          <a:blip r:embed="rId1"/>
          <a:stretch/>
        </p:blipFill>
        <p:spPr>
          <a:xfrm>
            <a:off x="7220160" y="93600"/>
            <a:ext cx="1723320" cy="610200"/>
          </a:xfrm>
          <a:prstGeom prst="rect">
            <a:avLst/>
          </a:prstGeom>
          <a:ln w="0">
            <a:noFill/>
          </a:ln>
        </p:spPr>
      </p:pic>
      <p:sp>
        <p:nvSpPr>
          <p:cNvPr id="217" name="CustomShape 43"/>
          <p:cNvSpPr/>
          <p:nvPr/>
        </p:nvSpPr>
        <p:spPr>
          <a:xfrm>
            <a:off x="444600" y="214560"/>
            <a:ext cx="56991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2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Оптимизация алгоритмов инференса</a:t>
            </a:r>
            <a:r>
              <a:rPr b="1" lang="en-US" sz="16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 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2"/>
          <a:stretch/>
        </p:blipFill>
        <p:spPr>
          <a:xfrm>
            <a:off x="207360" y="1600200"/>
            <a:ext cx="4364280" cy="4353120"/>
          </a:xfrm>
          <a:prstGeom prst="rect">
            <a:avLst/>
          </a:prstGeom>
          <a:ln w="0">
            <a:noFill/>
          </a:ln>
        </p:spPr>
      </p:pic>
      <p:pic>
        <p:nvPicPr>
          <p:cNvPr id="219" name="" descr=""/>
          <p:cNvPicPr/>
          <p:nvPr/>
        </p:nvPicPr>
        <p:blipFill>
          <a:blip r:embed="rId3"/>
          <a:stretch/>
        </p:blipFill>
        <p:spPr>
          <a:xfrm>
            <a:off x="4800600" y="1498680"/>
            <a:ext cx="4091040" cy="4531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32"/>
          <p:cNvSpPr/>
          <p:nvPr/>
        </p:nvSpPr>
        <p:spPr>
          <a:xfrm>
            <a:off x="273960" y="150840"/>
            <a:ext cx="6812280" cy="55296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221" name="Рисунок 17" descr=""/>
          <p:cNvPicPr/>
          <p:nvPr/>
        </p:nvPicPr>
        <p:blipFill>
          <a:blip r:embed="rId1"/>
          <a:stretch/>
        </p:blipFill>
        <p:spPr>
          <a:xfrm>
            <a:off x="7220160" y="93600"/>
            <a:ext cx="1723320" cy="610200"/>
          </a:xfrm>
          <a:prstGeom prst="rect">
            <a:avLst/>
          </a:prstGeom>
          <a:ln w="0">
            <a:noFill/>
          </a:ln>
        </p:spPr>
      </p:pic>
      <p:sp>
        <p:nvSpPr>
          <p:cNvPr id="222" name="CustomShape 33"/>
          <p:cNvSpPr/>
          <p:nvPr/>
        </p:nvSpPr>
        <p:spPr>
          <a:xfrm>
            <a:off x="444600" y="214560"/>
            <a:ext cx="56991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2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Оптимизация алгоритмов инференса</a:t>
            </a:r>
            <a:r>
              <a:rPr b="1" lang="en-US" sz="16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 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23" name="" descr=""/>
          <p:cNvPicPr/>
          <p:nvPr/>
        </p:nvPicPr>
        <p:blipFill>
          <a:blip r:embed="rId2"/>
          <a:stretch/>
        </p:blipFill>
        <p:spPr>
          <a:xfrm>
            <a:off x="144000" y="1409760"/>
            <a:ext cx="8927640" cy="4810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34"/>
          <p:cNvSpPr/>
          <p:nvPr/>
        </p:nvSpPr>
        <p:spPr>
          <a:xfrm>
            <a:off x="273960" y="150840"/>
            <a:ext cx="6812280" cy="55296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225" name="Рисунок 18" descr=""/>
          <p:cNvPicPr/>
          <p:nvPr/>
        </p:nvPicPr>
        <p:blipFill>
          <a:blip r:embed="rId1"/>
          <a:stretch/>
        </p:blipFill>
        <p:spPr>
          <a:xfrm>
            <a:off x="7220160" y="93600"/>
            <a:ext cx="1723320" cy="610200"/>
          </a:xfrm>
          <a:prstGeom prst="rect">
            <a:avLst/>
          </a:prstGeom>
          <a:ln w="0">
            <a:noFill/>
          </a:ln>
        </p:spPr>
      </p:pic>
      <p:sp>
        <p:nvSpPr>
          <p:cNvPr id="226" name="CustomShape 35"/>
          <p:cNvSpPr/>
          <p:nvPr/>
        </p:nvSpPr>
        <p:spPr>
          <a:xfrm>
            <a:off x="444600" y="214560"/>
            <a:ext cx="56991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2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Оптимизация алгоритмов инференса</a:t>
            </a:r>
            <a:r>
              <a:rPr b="1" lang="en-US" sz="16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 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2"/>
          <a:stretch/>
        </p:blipFill>
        <p:spPr>
          <a:xfrm>
            <a:off x="12960" y="910440"/>
            <a:ext cx="9143280" cy="591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273960" y="179640"/>
            <a:ext cx="5388480" cy="55296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143" name="Рисунок 5" descr=""/>
          <p:cNvPicPr/>
          <p:nvPr/>
        </p:nvPicPr>
        <p:blipFill>
          <a:blip r:embed="rId1"/>
          <a:stretch/>
        </p:blipFill>
        <p:spPr>
          <a:xfrm>
            <a:off x="7263360" y="122400"/>
            <a:ext cx="1723320" cy="610200"/>
          </a:xfrm>
          <a:prstGeom prst="rect">
            <a:avLst/>
          </a:prstGeom>
          <a:ln w="0">
            <a:noFill/>
          </a:ln>
        </p:spPr>
      </p:pic>
      <p:sp>
        <p:nvSpPr>
          <p:cNvPr id="144" name="CustomShape 2"/>
          <p:cNvSpPr/>
          <p:nvPr/>
        </p:nvSpPr>
        <p:spPr>
          <a:xfrm>
            <a:off x="503640" y="243360"/>
            <a:ext cx="2313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8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Учебные вопросы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5" name="CustomShape 4"/>
          <p:cNvSpPr/>
          <p:nvPr/>
        </p:nvSpPr>
        <p:spPr>
          <a:xfrm>
            <a:off x="542160" y="5257800"/>
            <a:ext cx="7855560" cy="100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000" strike="noStrike" u="none">
                <a:solidFill>
                  <a:srgbClr val="000000"/>
                </a:solidFill>
                <a:uFillTx/>
                <a:latin typeface="Book Antiqua"/>
                <a:ea typeface="DejaVu Sans"/>
              </a:rPr>
              <a:t>Источники: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-"/>
            </a:pPr>
            <a:r>
              <a:rPr b="1" lang="en-US" sz="2000" strike="noStrike" u="none">
                <a:solidFill>
                  <a:srgbClr val="000000"/>
                </a:solidFill>
                <a:uFillTx/>
                <a:latin typeface="Book Antiqua"/>
                <a:ea typeface="DejaVu Sans"/>
              </a:rPr>
              <a:t>CS231n Lecture 15. Efficient Methods and Hardware for Deep Learning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6" name="CustomShape 5"/>
          <p:cNvSpPr/>
          <p:nvPr/>
        </p:nvSpPr>
        <p:spPr>
          <a:xfrm>
            <a:off x="542160" y="1284120"/>
            <a:ext cx="802296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6840" defTabSz="914400">
              <a:lnSpc>
                <a:spcPct val="100000"/>
              </a:lnSpc>
              <a:buClr>
                <a:srgbClr val="595959"/>
              </a:buClr>
              <a:buFont typeface="StarSymbol"/>
              <a:buAutoNum type="arabicParenR"/>
            </a:pPr>
            <a:r>
              <a:rPr b="1" lang="ru-RU" sz="2400" strike="noStrike" u="none">
                <a:solidFill>
                  <a:srgbClr val="000000"/>
                </a:solidFill>
                <a:uFillTx/>
                <a:latin typeface="Book Antiqua"/>
                <a:ea typeface="DejaVu Sans"/>
              </a:rPr>
              <a:t>Оптимизация алгоритмов инференса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456840" defTabSz="914400">
              <a:lnSpc>
                <a:spcPct val="100000"/>
              </a:lnSpc>
              <a:buClr>
                <a:srgbClr val="595959"/>
              </a:buClr>
              <a:buFont typeface="StarSymbol"/>
              <a:buAutoNum type="arabicParenR"/>
            </a:pPr>
            <a:r>
              <a:rPr b="1" lang="ru-RU" sz="2400" strike="noStrike" u="none">
                <a:solidFill>
                  <a:srgbClr val="000000"/>
                </a:solidFill>
                <a:uFillTx/>
                <a:latin typeface="Book Antiqua"/>
                <a:ea typeface="DejaVu Sans"/>
              </a:rPr>
              <a:t>Оптимизация аппаратного обеспечения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36"/>
          <p:cNvSpPr/>
          <p:nvPr/>
        </p:nvSpPr>
        <p:spPr>
          <a:xfrm>
            <a:off x="273960" y="150840"/>
            <a:ext cx="6812280" cy="55296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229" name="Рисунок 19" descr=""/>
          <p:cNvPicPr/>
          <p:nvPr/>
        </p:nvPicPr>
        <p:blipFill>
          <a:blip r:embed="rId1"/>
          <a:stretch/>
        </p:blipFill>
        <p:spPr>
          <a:xfrm>
            <a:off x="7220160" y="93600"/>
            <a:ext cx="1723320" cy="610200"/>
          </a:xfrm>
          <a:prstGeom prst="rect">
            <a:avLst/>
          </a:prstGeom>
          <a:ln w="0">
            <a:noFill/>
          </a:ln>
        </p:spPr>
      </p:pic>
      <p:sp>
        <p:nvSpPr>
          <p:cNvPr id="230" name="CustomShape 37"/>
          <p:cNvSpPr/>
          <p:nvPr/>
        </p:nvSpPr>
        <p:spPr>
          <a:xfrm>
            <a:off x="444600" y="214560"/>
            <a:ext cx="56991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2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Оптимизация алгоритмов инференса</a:t>
            </a:r>
            <a:r>
              <a:rPr b="1" lang="en-US" sz="16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 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1" name="" descr=""/>
          <p:cNvPicPr/>
          <p:nvPr/>
        </p:nvPicPr>
        <p:blipFill>
          <a:blip r:embed="rId2"/>
          <a:stretch/>
        </p:blipFill>
        <p:spPr>
          <a:xfrm>
            <a:off x="340560" y="969480"/>
            <a:ext cx="8081280" cy="5803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48"/>
          <p:cNvSpPr/>
          <p:nvPr/>
        </p:nvSpPr>
        <p:spPr>
          <a:xfrm>
            <a:off x="273960" y="150840"/>
            <a:ext cx="6812280" cy="55296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233" name="Рисунок 25" descr=""/>
          <p:cNvPicPr/>
          <p:nvPr/>
        </p:nvPicPr>
        <p:blipFill>
          <a:blip r:embed="rId1"/>
          <a:stretch/>
        </p:blipFill>
        <p:spPr>
          <a:xfrm>
            <a:off x="7220160" y="93600"/>
            <a:ext cx="1723320" cy="610200"/>
          </a:xfrm>
          <a:prstGeom prst="rect">
            <a:avLst/>
          </a:prstGeom>
          <a:ln w="0">
            <a:noFill/>
          </a:ln>
        </p:spPr>
      </p:pic>
      <p:sp>
        <p:nvSpPr>
          <p:cNvPr id="234" name="CustomShape 49"/>
          <p:cNvSpPr/>
          <p:nvPr/>
        </p:nvSpPr>
        <p:spPr>
          <a:xfrm>
            <a:off x="444600" y="214560"/>
            <a:ext cx="56991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2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Оптимизация алгоритмов инференса</a:t>
            </a:r>
            <a:r>
              <a:rPr b="1" lang="en-US" sz="16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 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5" name="" descr=""/>
          <p:cNvPicPr/>
          <p:nvPr/>
        </p:nvPicPr>
        <p:blipFill>
          <a:blip r:embed="rId2"/>
          <a:stretch/>
        </p:blipFill>
        <p:spPr>
          <a:xfrm>
            <a:off x="84600" y="1002960"/>
            <a:ext cx="8927640" cy="5500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46"/>
          <p:cNvSpPr/>
          <p:nvPr/>
        </p:nvSpPr>
        <p:spPr>
          <a:xfrm>
            <a:off x="273960" y="150840"/>
            <a:ext cx="6812280" cy="55296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237" name="Рисунок 24" descr=""/>
          <p:cNvPicPr/>
          <p:nvPr/>
        </p:nvPicPr>
        <p:blipFill>
          <a:blip r:embed="rId1"/>
          <a:stretch/>
        </p:blipFill>
        <p:spPr>
          <a:xfrm>
            <a:off x="7220160" y="93600"/>
            <a:ext cx="1723320" cy="610200"/>
          </a:xfrm>
          <a:prstGeom prst="rect">
            <a:avLst/>
          </a:prstGeom>
          <a:ln w="0">
            <a:noFill/>
          </a:ln>
        </p:spPr>
      </p:pic>
      <p:sp>
        <p:nvSpPr>
          <p:cNvPr id="238" name="CustomShape 47"/>
          <p:cNvSpPr/>
          <p:nvPr/>
        </p:nvSpPr>
        <p:spPr>
          <a:xfrm>
            <a:off x="444600" y="214560"/>
            <a:ext cx="56991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2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Оптимизация алгоритмов инференса</a:t>
            </a:r>
            <a:r>
              <a:rPr b="1" lang="en-US" sz="16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 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9" name="" descr=""/>
          <p:cNvPicPr/>
          <p:nvPr/>
        </p:nvPicPr>
        <p:blipFill>
          <a:blip r:embed="rId2"/>
          <a:stretch/>
        </p:blipFill>
        <p:spPr>
          <a:xfrm>
            <a:off x="518400" y="952920"/>
            <a:ext cx="8241840" cy="5816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50"/>
          <p:cNvSpPr/>
          <p:nvPr/>
        </p:nvSpPr>
        <p:spPr>
          <a:xfrm>
            <a:off x="273960" y="150840"/>
            <a:ext cx="6812280" cy="55296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241" name="Рисунок 26" descr=""/>
          <p:cNvPicPr/>
          <p:nvPr/>
        </p:nvPicPr>
        <p:blipFill>
          <a:blip r:embed="rId1"/>
          <a:stretch/>
        </p:blipFill>
        <p:spPr>
          <a:xfrm>
            <a:off x="7220160" y="93600"/>
            <a:ext cx="1723320" cy="610200"/>
          </a:xfrm>
          <a:prstGeom prst="rect">
            <a:avLst/>
          </a:prstGeom>
          <a:ln w="0">
            <a:noFill/>
          </a:ln>
        </p:spPr>
      </p:pic>
      <p:sp>
        <p:nvSpPr>
          <p:cNvPr id="242" name="CustomShape 51"/>
          <p:cNvSpPr/>
          <p:nvPr/>
        </p:nvSpPr>
        <p:spPr>
          <a:xfrm>
            <a:off x="444600" y="214560"/>
            <a:ext cx="56991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2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Оптимизация алгоритмов инференса</a:t>
            </a:r>
            <a:r>
              <a:rPr b="1" lang="en-US" sz="16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 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2"/>
          <a:stretch/>
        </p:blipFill>
        <p:spPr>
          <a:xfrm>
            <a:off x="480600" y="884880"/>
            <a:ext cx="8241840" cy="5816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52"/>
          <p:cNvSpPr/>
          <p:nvPr/>
        </p:nvSpPr>
        <p:spPr>
          <a:xfrm>
            <a:off x="273960" y="150840"/>
            <a:ext cx="6812280" cy="55296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245" name="Рисунок 27" descr=""/>
          <p:cNvPicPr/>
          <p:nvPr/>
        </p:nvPicPr>
        <p:blipFill>
          <a:blip r:embed="rId1"/>
          <a:stretch/>
        </p:blipFill>
        <p:spPr>
          <a:xfrm>
            <a:off x="7220160" y="93600"/>
            <a:ext cx="1723320" cy="610200"/>
          </a:xfrm>
          <a:prstGeom prst="rect">
            <a:avLst/>
          </a:prstGeom>
          <a:ln w="0">
            <a:noFill/>
          </a:ln>
        </p:spPr>
      </p:pic>
      <p:sp>
        <p:nvSpPr>
          <p:cNvPr id="246" name="CustomShape 53"/>
          <p:cNvSpPr/>
          <p:nvPr/>
        </p:nvSpPr>
        <p:spPr>
          <a:xfrm>
            <a:off x="444600" y="214560"/>
            <a:ext cx="56991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2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Оптимизация алгоритмов инференса</a:t>
            </a:r>
            <a:r>
              <a:rPr b="1" lang="en-US" sz="16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 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47" name="" descr=""/>
          <p:cNvPicPr/>
          <p:nvPr/>
        </p:nvPicPr>
        <p:blipFill>
          <a:blip r:embed="rId2"/>
          <a:stretch/>
        </p:blipFill>
        <p:spPr>
          <a:xfrm>
            <a:off x="518400" y="916920"/>
            <a:ext cx="8241840" cy="5816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54"/>
          <p:cNvSpPr/>
          <p:nvPr/>
        </p:nvSpPr>
        <p:spPr>
          <a:xfrm>
            <a:off x="273960" y="150840"/>
            <a:ext cx="6812280" cy="55296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249" name="Рисунок 28" descr=""/>
          <p:cNvPicPr/>
          <p:nvPr/>
        </p:nvPicPr>
        <p:blipFill>
          <a:blip r:embed="rId1"/>
          <a:stretch/>
        </p:blipFill>
        <p:spPr>
          <a:xfrm>
            <a:off x="7220160" y="93600"/>
            <a:ext cx="1723320" cy="610200"/>
          </a:xfrm>
          <a:prstGeom prst="rect">
            <a:avLst/>
          </a:prstGeom>
          <a:ln w="0">
            <a:noFill/>
          </a:ln>
        </p:spPr>
      </p:pic>
      <p:sp>
        <p:nvSpPr>
          <p:cNvPr id="250" name="CustomShape 55"/>
          <p:cNvSpPr/>
          <p:nvPr/>
        </p:nvSpPr>
        <p:spPr>
          <a:xfrm>
            <a:off x="444600" y="214560"/>
            <a:ext cx="56991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2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Оптимизация алгоритмов инференса</a:t>
            </a:r>
            <a:r>
              <a:rPr b="1" lang="en-US" sz="16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 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51" name="" descr=""/>
          <p:cNvPicPr/>
          <p:nvPr/>
        </p:nvPicPr>
        <p:blipFill>
          <a:blip r:embed="rId2"/>
          <a:stretch/>
        </p:blipFill>
        <p:spPr>
          <a:xfrm>
            <a:off x="2237400" y="1600200"/>
            <a:ext cx="5923080" cy="4629600"/>
          </a:xfrm>
          <a:prstGeom prst="rect">
            <a:avLst/>
          </a:prstGeom>
          <a:ln w="0">
            <a:noFill/>
          </a:ln>
        </p:spPr>
      </p:pic>
      <p:sp>
        <p:nvSpPr>
          <p:cNvPr id="252" name=""/>
          <p:cNvSpPr/>
          <p:nvPr/>
        </p:nvSpPr>
        <p:spPr>
          <a:xfrm>
            <a:off x="457200" y="941400"/>
            <a:ext cx="8289720" cy="54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200" strike="noStrike" u="none">
                <a:solidFill>
                  <a:srgbClr val="bf0041"/>
                </a:solidFill>
                <a:uFillTx/>
                <a:latin typeface="Arial"/>
              </a:rPr>
              <a:t>Strassen`s matrix multiplication alhorithm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38"/>
          <p:cNvSpPr/>
          <p:nvPr/>
        </p:nvSpPr>
        <p:spPr>
          <a:xfrm>
            <a:off x="273960" y="150840"/>
            <a:ext cx="6812280" cy="55296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254" name="Рисунок 1" descr=""/>
          <p:cNvPicPr/>
          <p:nvPr/>
        </p:nvPicPr>
        <p:blipFill>
          <a:blip r:embed="rId1"/>
          <a:stretch/>
        </p:blipFill>
        <p:spPr>
          <a:xfrm>
            <a:off x="7220160" y="93600"/>
            <a:ext cx="1723320" cy="610200"/>
          </a:xfrm>
          <a:prstGeom prst="rect">
            <a:avLst/>
          </a:prstGeom>
          <a:ln w="0">
            <a:noFill/>
          </a:ln>
        </p:spPr>
      </p:pic>
      <p:sp>
        <p:nvSpPr>
          <p:cNvPr id="255" name="CustomShape 39"/>
          <p:cNvSpPr/>
          <p:nvPr/>
        </p:nvSpPr>
        <p:spPr>
          <a:xfrm>
            <a:off x="444600" y="214560"/>
            <a:ext cx="56991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2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Оптимизация алгоритмов инференса</a:t>
            </a:r>
            <a:r>
              <a:rPr b="1" lang="en-US" sz="16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 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56" name="" descr=""/>
          <p:cNvPicPr/>
          <p:nvPr/>
        </p:nvPicPr>
        <p:blipFill>
          <a:blip r:embed="rId2"/>
          <a:stretch/>
        </p:blipFill>
        <p:spPr>
          <a:xfrm>
            <a:off x="315000" y="864360"/>
            <a:ext cx="8398800" cy="592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58"/>
          <p:cNvSpPr/>
          <p:nvPr/>
        </p:nvSpPr>
        <p:spPr>
          <a:xfrm>
            <a:off x="273960" y="150840"/>
            <a:ext cx="6812280" cy="55296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258" name="Рисунок 29" descr=""/>
          <p:cNvPicPr/>
          <p:nvPr/>
        </p:nvPicPr>
        <p:blipFill>
          <a:blip r:embed="rId1"/>
          <a:stretch/>
        </p:blipFill>
        <p:spPr>
          <a:xfrm>
            <a:off x="7220160" y="93600"/>
            <a:ext cx="1723320" cy="610200"/>
          </a:xfrm>
          <a:prstGeom prst="rect">
            <a:avLst/>
          </a:prstGeom>
          <a:ln w="0">
            <a:noFill/>
          </a:ln>
        </p:spPr>
      </p:pic>
      <p:sp>
        <p:nvSpPr>
          <p:cNvPr id="259" name="CustomShape 59"/>
          <p:cNvSpPr/>
          <p:nvPr/>
        </p:nvSpPr>
        <p:spPr>
          <a:xfrm>
            <a:off x="444600" y="214560"/>
            <a:ext cx="56991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2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Оптимизация алгоритмов инференса</a:t>
            </a:r>
            <a:r>
              <a:rPr b="1" lang="en-US" sz="16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 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60" name="" descr=""/>
          <p:cNvPicPr/>
          <p:nvPr/>
        </p:nvPicPr>
        <p:blipFill>
          <a:blip r:embed="rId2"/>
          <a:stretch/>
        </p:blipFill>
        <p:spPr>
          <a:xfrm>
            <a:off x="327600" y="865800"/>
            <a:ext cx="8612640" cy="5859360"/>
          </a:xfrm>
          <a:prstGeom prst="rect">
            <a:avLst/>
          </a:prstGeom>
          <a:ln w="0">
            <a:noFill/>
          </a:ln>
        </p:spPr>
      </p:pic>
      <p:sp>
        <p:nvSpPr>
          <p:cNvPr id="261" name=""/>
          <p:cNvSpPr/>
          <p:nvPr/>
        </p:nvSpPr>
        <p:spPr>
          <a:xfrm>
            <a:off x="5257800" y="6269040"/>
            <a:ext cx="375084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https://habr.com/ru/articles/477718/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66"/>
          <p:cNvSpPr/>
          <p:nvPr/>
        </p:nvSpPr>
        <p:spPr>
          <a:xfrm>
            <a:off x="273960" y="150840"/>
            <a:ext cx="6812280" cy="55296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263" name="Рисунок 33" descr=""/>
          <p:cNvPicPr/>
          <p:nvPr/>
        </p:nvPicPr>
        <p:blipFill>
          <a:blip r:embed="rId1"/>
          <a:stretch/>
        </p:blipFill>
        <p:spPr>
          <a:xfrm>
            <a:off x="7220160" y="93600"/>
            <a:ext cx="1723320" cy="610200"/>
          </a:xfrm>
          <a:prstGeom prst="rect">
            <a:avLst/>
          </a:prstGeom>
          <a:ln w="0">
            <a:noFill/>
          </a:ln>
        </p:spPr>
      </p:pic>
      <p:sp>
        <p:nvSpPr>
          <p:cNvPr id="264" name="CustomShape 67"/>
          <p:cNvSpPr/>
          <p:nvPr/>
        </p:nvSpPr>
        <p:spPr>
          <a:xfrm>
            <a:off x="444600" y="214560"/>
            <a:ext cx="56991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2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Оптимизация алгоритмов инференса</a:t>
            </a:r>
            <a:r>
              <a:rPr b="1" lang="en-US" sz="16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 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65" name="" descr=""/>
          <p:cNvPicPr/>
          <p:nvPr/>
        </p:nvPicPr>
        <p:blipFill>
          <a:blip r:embed="rId2"/>
          <a:stretch/>
        </p:blipFill>
        <p:spPr>
          <a:xfrm>
            <a:off x="336960" y="834480"/>
            <a:ext cx="8444880" cy="5983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72"/>
          <p:cNvSpPr/>
          <p:nvPr/>
        </p:nvSpPr>
        <p:spPr>
          <a:xfrm>
            <a:off x="273960" y="150840"/>
            <a:ext cx="6812280" cy="55296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267" name="Рисунок 36" descr=""/>
          <p:cNvPicPr/>
          <p:nvPr/>
        </p:nvPicPr>
        <p:blipFill>
          <a:blip r:embed="rId1"/>
          <a:stretch/>
        </p:blipFill>
        <p:spPr>
          <a:xfrm>
            <a:off x="7220160" y="93600"/>
            <a:ext cx="1723320" cy="610200"/>
          </a:xfrm>
          <a:prstGeom prst="rect">
            <a:avLst/>
          </a:prstGeom>
          <a:ln w="0">
            <a:noFill/>
          </a:ln>
        </p:spPr>
      </p:pic>
      <p:sp>
        <p:nvSpPr>
          <p:cNvPr id="268" name="CustomShape 73"/>
          <p:cNvSpPr/>
          <p:nvPr/>
        </p:nvSpPr>
        <p:spPr>
          <a:xfrm>
            <a:off x="444600" y="214560"/>
            <a:ext cx="56991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2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Оптимизация алгоритмов инференса</a:t>
            </a:r>
            <a:r>
              <a:rPr b="1" lang="en-US" sz="16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 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9" name=""/>
          <p:cNvSpPr/>
          <p:nvPr/>
        </p:nvSpPr>
        <p:spPr>
          <a:xfrm>
            <a:off x="2984400" y="1371960"/>
            <a:ext cx="3200040" cy="914040"/>
          </a:xfrm>
          <a:prstGeom prst="rect">
            <a:avLst/>
          </a:prstGeom>
          <a:solidFill>
            <a:srgbClr val="ff4000">
              <a:alpha val="2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600" strike="noStrike" u="none">
                <a:solidFill>
                  <a:srgbClr val="ffffff"/>
                </a:solidFill>
                <a:uFillTx/>
                <a:latin typeface="Arial"/>
                <a:ea typeface="DejaVu Sans"/>
              </a:rPr>
              <a:t>Алгоритмы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70" name=""/>
          <p:cNvSpPr/>
          <p:nvPr/>
        </p:nvSpPr>
        <p:spPr>
          <a:xfrm>
            <a:off x="3020400" y="5248080"/>
            <a:ext cx="3200040" cy="914040"/>
          </a:xfrm>
          <a:prstGeom prst="rect">
            <a:avLst/>
          </a:prstGeom>
          <a:solidFill>
            <a:srgbClr val="ff4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600" strike="noStrike" u="none">
                <a:solidFill>
                  <a:srgbClr val="ffffff"/>
                </a:solidFill>
                <a:uFillTx/>
                <a:latin typeface="Arial"/>
                <a:ea typeface="DejaVu Sans"/>
              </a:rPr>
              <a:t>Железо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71" name=""/>
          <p:cNvSpPr/>
          <p:nvPr/>
        </p:nvSpPr>
        <p:spPr>
          <a:xfrm>
            <a:off x="228600" y="3200760"/>
            <a:ext cx="3200040" cy="914040"/>
          </a:xfrm>
          <a:prstGeom prst="rect">
            <a:avLst/>
          </a:prstGeom>
          <a:solidFill>
            <a:srgbClr val="ff4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600" strike="noStrike" u="none">
                <a:solidFill>
                  <a:srgbClr val="ffffff"/>
                </a:solidFill>
                <a:uFillTx/>
                <a:latin typeface="Arial"/>
                <a:ea typeface="DejaVu Sans"/>
              </a:rPr>
              <a:t>Инференс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72" name=""/>
          <p:cNvSpPr/>
          <p:nvPr/>
        </p:nvSpPr>
        <p:spPr>
          <a:xfrm>
            <a:off x="5715000" y="3200760"/>
            <a:ext cx="3200040" cy="914040"/>
          </a:xfrm>
          <a:prstGeom prst="rect">
            <a:avLst/>
          </a:prstGeom>
          <a:solidFill>
            <a:srgbClr val="ff4000">
              <a:alpha val="19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600" strike="noStrike" u="none">
                <a:solidFill>
                  <a:srgbClr val="ffffff"/>
                </a:solidFill>
                <a:uFillTx/>
                <a:latin typeface="Arial"/>
                <a:ea typeface="DejaVu Sans"/>
              </a:rPr>
              <a:t>Обучение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73" name=""/>
          <p:cNvSpPr/>
          <p:nvPr/>
        </p:nvSpPr>
        <p:spPr>
          <a:xfrm>
            <a:off x="3429000" y="3657960"/>
            <a:ext cx="2285640" cy="360"/>
          </a:xfrm>
          <a:prstGeom prst="leftRightArrow">
            <a:avLst>
              <a:gd name="adj1" fmla="val 100000"/>
              <a:gd name="adj2" fmla="val 242261849"/>
            </a:avLst>
          </a:prstGeom>
          <a:solidFill>
            <a:srgbClr val="729fcf"/>
          </a:solidFill>
          <a:ln w="0">
            <a:solidFill>
              <a:srgbClr val="ff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280" bIns="-44280" anchor="ctr">
            <a:noAutofit/>
          </a:bodyPr>
          <a:p>
            <a:endParaRPr b="0" lang="en-US" sz="22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274" name=""/>
          <p:cNvSpPr/>
          <p:nvPr/>
        </p:nvSpPr>
        <p:spPr>
          <a:xfrm>
            <a:off x="4572000" y="2286360"/>
            <a:ext cx="360" cy="2961360"/>
          </a:xfrm>
          <a:prstGeom prst="upDownArrow">
            <a:avLst>
              <a:gd name="adj1" fmla="val 50000"/>
              <a:gd name="adj2" fmla="val 163778241"/>
            </a:avLst>
          </a:prstGeom>
          <a:solidFill>
            <a:srgbClr val="ff0000"/>
          </a:solidFill>
          <a:ln w="0">
            <a:solidFill>
              <a:srgbClr val="bf004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220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273960" y="150840"/>
            <a:ext cx="6039720" cy="55296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148" name="Рисунок 5" descr=""/>
          <p:cNvPicPr/>
          <p:nvPr/>
        </p:nvPicPr>
        <p:blipFill>
          <a:blip r:embed="rId1"/>
          <a:stretch/>
        </p:blipFill>
        <p:spPr>
          <a:xfrm>
            <a:off x="7220160" y="93600"/>
            <a:ext cx="1723320" cy="610200"/>
          </a:xfrm>
          <a:prstGeom prst="rect">
            <a:avLst/>
          </a:prstGeom>
          <a:ln w="0">
            <a:noFill/>
          </a:ln>
        </p:spPr>
      </p:pic>
      <p:sp>
        <p:nvSpPr>
          <p:cNvPr id="149" name="CustomShape 2"/>
          <p:cNvSpPr/>
          <p:nvPr/>
        </p:nvSpPr>
        <p:spPr>
          <a:xfrm>
            <a:off x="378720" y="228600"/>
            <a:ext cx="2593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18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Что оптимизируем? 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2"/>
          <a:stretch/>
        </p:blipFill>
        <p:spPr>
          <a:xfrm>
            <a:off x="683280" y="2743200"/>
            <a:ext cx="8003160" cy="3922920"/>
          </a:xfrm>
          <a:prstGeom prst="rect">
            <a:avLst/>
          </a:prstGeom>
          <a:ln w="0">
            <a:noFill/>
          </a:ln>
        </p:spPr>
      </p:pic>
      <p:sp>
        <p:nvSpPr>
          <p:cNvPr id="151" name=""/>
          <p:cNvSpPr/>
          <p:nvPr/>
        </p:nvSpPr>
        <p:spPr>
          <a:xfrm>
            <a:off x="5715000" y="1371600"/>
            <a:ext cx="2742840" cy="914040"/>
          </a:xfrm>
          <a:prstGeom prst="roundRect">
            <a:avLst>
              <a:gd name="adj" fmla="val 16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ffffd7"/>
                </a:solidFill>
                <a:uFillTx/>
                <a:latin typeface="Arial"/>
                <a:ea typeface="DejaVu Sans"/>
              </a:rPr>
              <a:t>Энергозатраты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2" name=""/>
          <p:cNvSpPr/>
          <p:nvPr/>
        </p:nvSpPr>
        <p:spPr>
          <a:xfrm>
            <a:off x="1143000" y="1371600"/>
            <a:ext cx="2742840" cy="914040"/>
          </a:xfrm>
          <a:prstGeom prst="roundRect">
            <a:avLst>
              <a:gd name="adj" fmla="val 16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ffffd7"/>
                </a:solidFill>
                <a:uFillTx/>
                <a:latin typeface="Arial"/>
                <a:ea typeface="DejaVu Sans"/>
              </a:rPr>
              <a:t>Размер модели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60"/>
          <p:cNvSpPr/>
          <p:nvPr/>
        </p:nvSpPr>
        <p:spPr>
          <a:xfrm>
            <a:off x="273960" y="150840"/>
            <a:ext cx="6812280" cy="55296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276" name="Рисунок 30" descr=""/>
          <p:cNvPicPr/>
          <p:nvPr/>
        </p:nvPicPr>
        <p:blipFill>
          <a:blip r:embed="rId1"/>
          <a:stretch/>
        </p:blipFill>
        <p:spPr>
          <a:xfrm>
            <a:off x="7220160" y="93600"/>
            <a:ext cx="1723320" cy="610200"/>
          </a:xfrm>
          <a:prstGeom prst="rect">
            <a:avLst/>
          </a:prstGeom>
          <a:ln w="0">
            <a:noFill/>
          </a:ln>
        </p:spPr>
      </p:pic>
      <p:sp>
        <p:nvSpPr>
          <p:cNvPr id="277" name="CustomShape 61"/>
          <p:cNvSpPr/>
          <p:nvPr/>
        </p:nvSpPr>
        <p:spPr>
          <a:xfrm>
            <a:off x="837000" y="214560"/>
            <a:ext cx="491724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2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Оптимизация аппаратной части</a:t>
            </a:r>
            <a:r>
              <a:rPr b="1" lang="en-US" sz="16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 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78" name="" descr=""/>
          <p:cNvPicPr/>
          <p:nvPr/>
        </p:nvPicPr>
        <p:blipFill>
          <a:blip r:embed="rId2"/>
          <a:stretch/>
        </p:blipFill>
        <p:spPr>
          <a:xfrm>
            <a:off x="444960" y="1039320"/>
            <a:ext cx="8241840" cy="5380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62"/>
          <p:cNvSpPr/>
          <p:nvPr/>
        </p:nvSpPr>
        <p:spPr>
          <a:xfrm>
            <a:off x="273960" y="150840"/>
            <a:ext cx="6812280" cy="55296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280" name="Рисунок 31" descr=""/>
          <p:cNvPicPr/>
          <p:nvPr/>
        </p:nvPicPr>
        <p:blipFill>
          <a:blip r:embed="rId1"/>
          <a:stretch/>
        </p:blipFill>
        <p:spPr>
          <a:xfrm>
            <a:off x="7220160" y="93600"/>
            <a:ext cx="1723320" cy="610200"/>
          </a:xfrm>
          <a:prstGeom prst="rect">
            <a:avLst/>
          </a:prstGeom>
          <a:ln w="0">
            <a:noFill/>
          </a:ln>
        </p:spPr>
      </p:pic>
      <p:sp>
        <p:nvSpPr>
          <p:cNvPr id="281" name="CustomShape 63"/>
          <p:cNvSpPr/>
          <p:nvPr/>
        </p:nvSpPr>
        <p:spPr>
          <a:xfrm>
            <a:off x="837000" y="214560"/>
            <a:ext cx="491724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2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Оптимизация аппаратной части</a:t>
            </a:r>
            <a:r>
              <a:rPr b="1" lang="en-US" sz="16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 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2" name=""/>
          <p:cNvSpPr/>
          <p:nvPr/>
        </p:nvSpPr>
        <p:spPr>
          <a:xfrm>
            <a:off x="3272400" y="1143000"/>
            <a:ext cx="2514240" cy="48636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</a:rPr>
              <a:t>Accelerators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3" name=""/>
          <p:cNvSpPr/>
          <p:nvPr/>
        </p:nvSpPr>
        <p:spPr>
          <a:xfrm>
            <a:off x="1600200" y="2286000"/>
            <a:ext cx="1599840" cy="48636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</a:rPr>
              <a:t>Server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5943600" y="2286000"/>
            <a:ext cx="1684440" cy="48636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</a:rPr>
              <a:t>Edge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5" name=""/>
          <p:cNvSpPr/>
          <p:nvPr/>
        </p:nvSpPr>
        <p:spPr>
          <a:xfrm>
            <a:off x="1143000" y="3429000"/>
            <a:ext cx="3200040" cy="111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- NVIDIA (DGX, EGX, HGX)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- GOOGLE TPU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- HUAWEI Atlas 500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- НТЦ Модуль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6" name=""/>
          <p:cNvSpPr/>
          <p:nvPr/>
        </p:nvSpPr>
        <p:spPr>
          <a:xfrm>
            <a:off x="5486400" y="3429000"/>
            <a:ext cx="3200040" cy="136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- NVIDIA Jetson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- GOOGLE Coral TPU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- HUAWEI Kirin 9xx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- RockChip NPU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7" name=""/>
          <p:cNvSpPr txBox="1"/>
          <p:nvPr/>
        </p:nvSpPr>
        <p:spPr>
          <a:xfrm>
            <a:off x="3143520" y="6511320"/>
            <a:ext cx="600048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r"/>
            <a:r>
              <a:rPr b="0" lang="en-US" sz="1500" strike="noStrike" u="none">
                <a:solidFill>
                  <a:srgbClr val="000000"/>
                </a:solidFill>
                <a:uFillTx/>
                <a:latin typeface="Arial"/>
              </a:rPr>
              <a:t>https://habr.com/ru/companies/recognitor/articles/846936/</a:t>
            </a:r>
            <a:endParaRPr b="0" lang="en-US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8" name=""/>
          <p:cNvSpPr/>
          <p:nvPr/>
        </p:nvSpPr>
        <p:spPr>
          <a:xfrm flipH="1">
            <a:off x="3429000" y="1828800"/>
            <a:ext cx="914400" cy="4572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9" name=""/>
          <p:cNvSpPr/>
          <p:nvPr/>
        </p:nvSpPr>
        <p:spPr>
          <a:xfrm>
            <a:off x="4800600" y="1828800"/>
            <a:ext cx="914400" cy="4572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2"/>
          <p:cNvSpPr/>
          <p:nvPr/>
        </p:nvSpPr>
        <p:spPr>
          <a:xfrm>
            <a:off x="273960" y="150840"/>
            <a:ext cx="6812280" cy="55296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291" name="Рисунок 7" descr=""/>
          <p:cNvPicPr/>
          <p:nvPr/>
        </p:nvPicPr>
        <p:blipFill>
          <a:blip r:embed="rId1"/>
          <a:stretch/>
        </p:blipFill>
        <p:spPr>
          <a:xfrm>
            <a:off x="7220160" y="93600"/>
            <a:ext cx="1723320" cy="610200"/>
          </a:xfrm>
          <a:prstGeom prst="rect">
            <a:avLst/>
          </a:prstGeom>
          <a:ln w="0">
            <a:noFill/>
          </a:ln>
        </p:spPr>
      </p:pic>
      <p:sp>
        <p:nvSpPr>
          <p:cNvPr id="292" name="CustomShape 13"/>
          <p:cNvSpPr/>
          <p:nvPr/>
        </p:nvSpPr>
        <p:spPr>
          <a:xfrm>
            <a:off x="837000" y="214560"/>
            <a:ext cx="491724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2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Оптимизация аппаратной части</a:t>
            </a:r>
            <a:r>
              <a:rPr b="1" lang="en-US" sz="16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 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93" name="" descr=""/>
          <p:cNvPicPr/>
          <p:nvPr/>
        </p:nvPicPr>
        <p:blipFill>
          <a:blip r:embed="rId2"/>
          <a:stretch/>
        </p:blipFill>
        <p:spPr>
          <a:xfrm>
            <a:off x="360" y="1066680"/>
            <a:ext cx="9143280" cy="579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70"/>
          <p:cNvSpPr/>
          <p:nvPr/>
        </p:nvSpPr>
        <p:spPr>
          <a:xfrm>
            <a:off x="273960" y="150840"/>
            <a:ext cx="6812280" cy="55296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295" name="Рисунок 35" descr=""/>
          <p:cNvPicPr/>
          <p:nvPr/>
        </p:nvPicPr>
        <p:blipFill>
          <a:blip r:embed="rId1"/>
          <a:stretch/>
        </p:blipFill>
        <p:spPr>
          <a:xfrm>
            <a:off x="7220160" y="93600"/>
            <a:ext cx="1723320" cy="610200"/>
          </a:xfrm>
          <a:prstGeom prst="rect">
            <a:avLst/>
          </a:prstGeom>
          <a:ln w="0">
            <a:noFill/>
          </a:ln>
        </p:spPr>
      </p:pic>
      <p:sp>
        <p:nvSpPr>
          <p:cNvPr id="296" name="CustomShape 71"/>
          <p:cNvSpPr/>
          <p:nvPr/>
        </p:nvSpPr>
        <p:spPr>
          <a:xfrm>
            <a:off x="837000" y="214560"/>
            <a:ext cx="491724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2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Оптимизация аппаратной части</a:t>
            </a:r>
            <a:r>
              <a:rPr b="1" lang="en-US" sz="16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 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97" name="" descr=""/>
          <p:cNvPicPr/>
          <p:nvPr/>
        </p:nvPicPr>
        <p:blipFill>
          <a:blip r:embed="rId2"/>
          <a:stretch/>
        </p:blipFill>
        <p:spPr>
          <a:xfrm>
            <a:off x="1003680" y="4673880"/>
            <a:ext cx="1739520" cy="1498320"/>
          </a:xfrm>
          <a:prstGeom prst="rect">
            <a:avLst/>
          </a:prstGeom>
          <a:ln w="0">
            <a:noFill/>
          </a:ln>
        </p:spPr>
      </p:pic>
      <p:pic>
        <p:nvPicPr>
          <p:cNvPr id="298" name="" descr=""/>
          <p:cNvPicPr/>
          <p:nvPr/>
        </p:nvPicPr>
        <p:blipFill>
          <a:blip r:embed="rId3"/>
          <a:stretch/>
        </p:blipFill>
        <p:spPr>
          <a:xfrm>
            <a:off x="2743200" y="4673880"/>
            <a:ext cx="1739520" cy="1498320"/>
          </a:xfrm>
          <a:prstGeom prst="rect">
            <a:avLst/>
          </a:prstGeom>
          <a:ln w="0">
            <a:noFill/>
          </a:ln>
        </p:spPr>
      </p:pic>
      <p:pic>
        <p:nvPicPr>
          <p:cNvPr id="299" name="" descr=""/>
          <p:cNvPicPr/>
          <p:nvPr/>
        </p:nvPicPr>
        <p:blipFill>
          <a:blip r:embed="rId4"/>
          <a:stretch/>
        </p:blipFill>
        <p:spPr>
          <a:xfrm>
            <a:off x="4482720" y="4673880"/>
            <a:ext cx="1739520" cy="1498320"/>
          </a:xfrm>
          <a:prstGeom prst="rect">
            <a:avLst/>
          </a:prstGeom>
          <a:ln w="0">
            <a:noFill/>
          </a:ln>
        </p:spPr>
      </p:pic>
      <p:pic>
        <p:nvPicPr>
          <p:cNvPr id="300" name="" descr=""/>
          <p:cNvPicPr/>
          <p:nvPr/>
        </p:nvPicPr>
        <p:blipFill>
          <a:blip r:embed="rId5"/>
          <a:stretch/>
        </p:blipFill>
        <p:spPr>
          <a:xfrm>
            <a:off x="6172200" y="4673880"/>
            <a:ext cx="1739520" cy="1498320"/>
          </a:xfrm>
          <a:prstGeom prst="rect">
            <a:avLst/>
          </a:prstGeom>
          <a:ln w="0">
            <a:noFill/>
          </a:ln>
        </p:spPr>
      </p:pic>
      <p:pic>
        <p:nvPicPr>
          <p:cNvPr id="301" name="" descr=""/>
          <p:cNvPicPr/>
          <p:nvPr/>
        </p:nvPicPr>
        <p:blipFill>
          <a:blip r:embed="rId6"/>
          <a:stretch/>
        </p:blipFill>
        <p:spPr>
          <a:xfrm>
            <a:off x="1130400" y="1237680"/>
            <a:ext cx="7327800" cy="2648520"/>
          </a:xfrm>
          <a:prstGeom prst="rect">
            <a:avLst/>
          </a:prstGeom>
          <a:ln w="0">
            <a:noFill/>
          </a:ln>
        </p:spPr>
      </p:pic>
      <p:sp>
        <p:nvSpPr>
          <p:cNvPr id="302" name=""/>
          <p:cNvSpPr txBox="1"/>
          <p:nvPr/>
        </p:nvSpPr>
        <p:spPr>
          <a:xfrm>
            <a:off x="5715000" y="1482480"/>
            <a:ext cx="16002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NOR gates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44"/>
          <p:cNvSpPr/>
          <p:nvPr/>
        </p:nvSpPr>
        <p:spPr>
          <a:xfrm>
            <a:off x="273960" y="150840"/>
            <a:ext cx="6812280" cy="55296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304" name="Рисунок 20" descr=""/>
          <p:cNvPicPr/>
          <p:nvPr/>
        </p:nvPicPr>
        <p:blipFill>
          <a:blip r:embed="rId1"/>
          <a:stretch/>
        </p:blipFill>
        <p:spPr>
          <a:xfrm>
            <a:off x="7220160" y="93600"/>
            <a:ext cx="1723320" cy="610200"/>
          </a:xfrm>
          <a:prstGeom prst="rect">
            <a:avLst/>
          </a:prstGeom>
          <a:ln w="0">
            <a:noFill/>
          </a:ln>
        </p:spPr>
      </p:pic>
      <p:sp>
        <p:nvSpPr>
          <p:cNvPr id="305" name="CustomShape 45"/>
          <p:cNvSpPr/>
          <p:nvPr/>
        </p:nvSpPr>
        <p:spPr>
          <a:xfrm>
            <a:off x="837000" y="214560"/>
            <a:ext cx="491724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2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Оптимизация аппаратной части</a:t>
            </a:r>
            <a:r>
              <a:rPr b="1" lang="en-US" sz="16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 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06" name="" descr=""/>
          <p:cNvPicPr/>
          <p:nvPr/>
        </p:nvPicPr>
        <p:blipFill>
          <a:blip r:embed="rId2"/>
          <a:stretch/>
        </p:blipFill>
        <p:spPr>
          <a:xfrm>
            <a:off x="120600" y="1458720"/>
            <a:ext cx="8927640" cy="4788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56"/>
          <p:cNvSpPr/>
          <p:nvPr/>
        </p:nvSpPr>
        <p:spPr>
          <a:xfrm>
            <a:off x="273960" y="150840"/>
            <a:ext cx="6812280" cy="55296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308" name="Рисунок 23" descr=""/>
          <p:cNvPicPr/>
          <p:nvPr/>
        </p:nvPicPr>
        <p:blipFill>
          <a:blip r:embed="rId1"/>
          <a:stretch/>
        </p:blipFill>
        <p:spPr>
          <a:xfrm>
            <a:off x="7220160" y="93600"/>
            <a:ext cx="1723320" cy="610200"/>
          </a:xfrm>
          <a:prstGeom prst="rect">
            <a:avLst/>
          </a:prstGeom>
          <a:ln w="0">
            <a:noFill/>
          </a:ln>
        </p:spPr>
      </p:pic>
      <p:sp>
        <p:nvSpPr>
          <p:cNvPr id="309" name="CustomShape 57"/>
          <p:cNvSpPr/>
          <p:nvPr/>
        </p:nvSpPr>
        <p:spPr>
          <a:xfrm>
            <a:off x="837000" y="214560"/>
            <a:ext cx="491724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2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Оптимизация аппаратной части</a:t>
            </a:r>
            <a:r>
              <a:rPr b="1" lang="en-US" sz="16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 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10" name="" descr=""/>
          <p:cNvPicPr/>
          <p:nvPr/>
        </p:nvPicPr>
        <p:blipFill>
          <a:blip r:embed="rId2"/>
          <a:stretch/>
        </p:blipFill>
        <p:spPr>
          <a:xfrm>
            <a:off x="457200" y="2512800"/>
            <a:ext cx="8470440" cy="3397680"/>
          </a:xfrm>
          <a:prstGeom prst="rect">
            <a:avLst/>
          </a:prstGeom>
          <a:ln w="0">
            <a:noFill/>
          </a:ln>
        </p:spPr>
      </p:pic>
      <p:sp>
        <p:nvSpPr>
          <p:cNvPr id="311" name=""/>
          <p:cNvSpPr/>
          <p:nvPr/>
        </p:nvSpPr>
        <p:spPr>
          <a:xfrm>
            <a:off x="1955520" y="1170000"/>
            <a:ext cx="513072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9d0102"/>
                </a:solidFill>
                <a:uFillTx/>
                <a:latin typeface="Arial"/>
              </a:rPr>
              <a:t>Matrix Multiply Accumulate (MMA)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64"/>
          <p:cNvSpPr/>
          <p:nvPr/>
        </p:nvSpPr>
        <p:spPr>
          <a:xfrm>
            <a:off x="273960" y="150840"/>
            <a:ext cx="6812280" cy="55296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313" name="Рисунок 32" descr=""/>
          <p:cNvPicPr/>
          <p:nvPr/>
        </p:nvPicPr>
        <p:blipFill>
          <a:blip r:embed="rId1"/>
          <a:stretch/>
        </p:blipFill>
        <p:spPr>
          <a:xfrm>
            <a:off x="7220160" y="93600"/>
            <a:ext cx="1723320" cy="610200"/>
          </a:xfrm>
          <a:prstGeom prst="rect">
            <a:avLst/>
          </a:prstGeom>
          <a:ln w="0">
            <a:noFill/>
          </a:ln>
        </p:spPr>
      </p:pic>
      <p:sp>
        <p:nvSpPr>
          <p:cNvPr id="314" name="CustomShape 65"/>
          <p:cNvSpPr/>
          <p:nvPr/>
        </p:nvSpPr>
        <p:spPr>
          <a:xfrm>
            <a:off x="837000" y="214560"/>
            <a:ext cx="491724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2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Оптимизация аппаратной части</a:t>
            </a:r>
            <a:r>
              <a:rPr b="1" lang="en-US" sz="16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 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15" name="" descr=""/>
          <p:cNvPicPr/>
          <p:nvPr/>
        </p:nvPicPr>
        <p:blipFill>
          <a:blip r:embed="rId2"/>
          <a:stretch/>
        </p:blipFill>
        <p:spPr>
          <a:xfrm>
            <a:off x="931320" y="1143000"/>
            <a:ext cx="3183480" cy="3200400"/>
          </a:xfrm>
          <a:prstGeom prst="rect">
            <a:avLst/>
          </a:prstGeom>
          <a:ln w="0">
            <a:noFill/>
          </a:ln>
        </p:spPr>
      </p:pic>
      <p:pic>
        <p:nvPicPr>
          <p:cNvPr id="316" name="" descr=""/>
          <p:cNvPicPr/>
          <p:nvPr/>
        </p:nvPicPr>
        <p:blipFill>
          <a:blip r:embed="rId3"/>
          <a:stretch/>
        </p:blipFill>
        <p:spPr>
          <a:xfrm>
            <a:off x="4343400" y="1823040"/>
            <a:ext cx="4786200" cy="4349160"/>
          </a:xfrm>
          <a:prstGeom prst="rect">
            <a:avLst/>
          </a:prstGeom>
          <a:ln w="0">
            <a:noFill/>
          </a:ln>
        </p:spPr>
      </p:pic>
      <p:pic>
        <p:nvPicPr>
          <p:cNvPr id="317" name="" descr=""/>
          <p:cNvPicPr/>
          <p:nvPr/>
        </p:nvPicPr>
        <p:blipFill>
          <a:blip r:embed="rId4"/>
          <a:stretch/>
        </p:blipFill>
        <p:spPr>
          <a:xfrm>
            <a:off x="756360" y="4800600"/>
            <a:ext cx="3815640" cy="1675440"/>
          </a:xfrm>
          <a:prstGeom prst="rect">
            <a:avLst/>
          </a:prstGeom>
          <a:ln w="0">
            <a:noFill/>
          </a:ln>
        </p:spPr>
      </p:pic>
      <p:sp>
        <p:nvSpPr>
          <p:cNvPr id="318" name=""/>
          <p:cNvSpPr txBox="1"/>
          <p:nvPr/>
        </p:nvSpPr>
        <p:spPr>
          <a:xfrm>
            <a:off x="5029200" y="6400800"/>
            <a:ext cx="2620440" cy="3463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PE – processor element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9" name=""/>
          <p:cNvSpPr txBox="1"/>
          <p:nvPr/>
        </p:nvSpPr>
        <p:spPr>
          <a:xfrm>
            <a:off x="5257800" y="1143000"/>
            <a:ext cx="3429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Orange PI 5 with NPU, смартфон с интерфейсами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0" name=""/>
          <p:cNvSpPr/>
          <p:nvPr/>
        </p:nvSpPr>
        <p:spPr>
          <a:xfrm>
            <a:off x="3200400" y="1828800"/>
            <a:ext cx="4114800" cy="2286000"/>
          </a:xfrm>
          <a:prstGeom prst="line">
            <a:avLst/>
          </a:prstGeom>
          <a:ln w="763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1" name=""/>
          <p:cNvSpPr/>
          <p:nvPr/>
        </p:nvSpPr>
        <p:spPr>
          <a:xfrm flipV="1">
            <a:off x="1143000" y="2743200"/>
            <a:ext cx="685800" cy="1828800"/>
          </a:xfrm>
          <a:prstGeom prst="line">
            <a:avLst/>
          </a:prstGeom>
          <a:ln w="763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83160" bIns="831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68"/>
          <p:cNvSpPr/>
          <p:nvPr/>
        </p:nvSpPr>
        <p:spPr>
          <a:xfrm>
            <a:off x="273960" y="150840"/>
            <a:ext cx="6812280" cy="55296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323" name="Рисунок 34" descr=""/>
          <p:cNvPicPr/>
          <p:nvPr/>
        </p:nvPicPr>
        <p:blipFill>
          <a:blip r:embed="rId1"/>
          <a:stretch/>
        </p:blipFill>
        <p:spPr>
          <a:xfrm>
            <a:off x="7220160" y="93600"/>
            <a:ext cx="1723320" cy="610200"/>
          </a:xfrm>
          <a:prstGeom prst="rect">
            <a:avLst/>
          </a:prstGeom>
          <a:ln w="0">
            <a:noFill/>
          </a:ln>
        </p:spPr>
      </p:pic>
      <p:sp>
        <p:nvSpPr>
          <p:cNvPr id="324" name="CustomShape 69"/>
          <p:cNvSpPr/>
          <p:nvPr/>
        </p:nvSpPr>
        <p:spPr>
          <a:xfrm>
            <a:off x="837000" y="214560"/>
            <a:ext cx="491724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2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Оптимизация аппаратной части</a:t>
            </a:r>
            <a:r>
              <a:rPr b="1" lang="en-US" sz="16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 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5" name=""/>
          <p:cNvSpPr txBox="1"/>
          <p:nvPr/>
        </p:nvSpPr>
        <p:spPr>
          <a:xfrm>
            <a:off x="1781280" y="914400"/>
            <a:ext cx="5762520" cy="430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2400" strike="noStrike" u="none">
                <a:solidFill>
                  <a:srgbClr val="9d0102"/>
                </a:solidFill>
                <a:uFillTx/>
                <a:latin typeface="Arial"/>
              </a:rPr>
              <a:t>Систолический массив</a:t>
            </a:r>
            <a:endParaRPr b="1" lang="en-US" sz="2400" strike="noStrike" u="none">
              <a:solidFill>
                <a:srgbClr val="9d0102"/>
              </a:solidFill>
              <a:uFillTx/>
              <a:latin typeface="Arial"/>
            </a:endParaRPr>
          </a:p>
        </p:txBody>
      </p:sp>
      <p:pic>
        <p:nvPicPr>
          <p:cNvPr id="326" name="" descr=""/>
          <p:cNvPicPr/>
          <p:nvPr/>
        </p:nvPicPr>
        <p:blipFill>
          <a:blip r:embed="rId2"/>
          <a:stretch/>
        </p:blipFill>
        <p:spPr>
          <a:xfrm>
            <a:off x="1035720" y="1371600"/>
            <a:ext cx="7651080" cy="5207040"/>
          </a:xfrm>
          <a:prstGeom prst="rect">
            <a:avLst/>
          </a:prstGeom>
          <a:ln w="0">
            <a:noFill/>
          </a:ln>
        </p:spPr>
      </p:pic>
      <p:sp>
        <p:nvSpPr>
          <p:cNvPr id="327" name=""/>
          <p:cNvSpPr txBox="1"/>
          <p:nvPr/>
        </p:nvSpPr>
        <p:spPr>
          <a:xfrm>
            <a:off x="4061520" y="6511320"/>
            <a:ext cx="508248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r"/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https://dl.acm.org/doi/10.1145/3195970.3196129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>
            <a:off x="273960" y="150840"/>
            <a:ext cx="5936400" cy="55296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329" name="Рисунок 5" descr=""/>
          <p:cNvPicPr/>
          <p:nvPr/>
        </p:nvPicPr>
        <p:blipFill>
          <a:blip r:embed="rId1"/>
          <a:stretch/>
        </p:blipFill>
        <p:spPr>
          <a:xfrm>
            <a:off x="7220160" y="93600"/>
            <a:ext cx="1723320" cy="610200"/>
          </a:xfrm>
          <a:prstGeom prst="rect">
            <a:avLst/>
          </a:prstGeom>
          <a:ln w="0">
            <a:noFill/>
          </a:ln>
        </p:spPr>
      </p:pic>
      <p:sp>
        <p:nvSpPr>
          <p:cNvPr id="330" name="CustomShape 2"/>
          <p:cNvSpPr/>
          <p:nvPr/>
        </p:nvSpPr>
        <p:spPr>
          <a:xfrm>
            <a:off x="437040" y="214560"/>
            <a:ext cx="1094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8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Резюме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1" name="CustomShape 5"/>
          <p:cNvSpPr/>
          <p:nvPr/>
        </p:nvSpPr>
        <p:spPr>
          <a:xfrm>
            <a:off x="542160" y="1284120"/>
            <a:ext cx="8022960" cy="411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6840" defTabSz="914400">
              <a:lnSpc>
                <a:spcPct val="100000"/>
              </a:lnSpc>
              <a:buClr>
                <a:srgbClr val="595959"/>
              </a:buClr>
              <a:buFont typeface="StarSymbol"/>
              <a:buAutoNum type="arabicParenR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Book Antiqua"/>
                <a:ea typeface="DejaVu Sans"/>
              </a:rPr>
              <a:t>Основные способы оптимизации алгоритмов инференса включают в себя квантизацию и пруннинг. 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456840" defTabSz="914400">
              <a:lnSpc>
                <a:spcPct val="100000"/>
              </a:lnSpc>
              <a:buClr>
                <a:srgbClr val="595959"/>
              </a:buClr>
              <a:buFont typeface="StarSymbol"/>
              <a:buAutoNum type="arabicParenR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Book Antiqua"/>
                <a:ea typeface="DejaVu Sans"/>
              </a:rPr>
              <a:t>Оптимизация вычислений за счет более коротких типов данных должна реализуется в ПО, но должна иметь поддержку в железе.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456840" defTabSz="914400">
              <a:lnSpc>
                <a:spcPct val="100000"/>
              </a:lnSpc>
              <a:buClr>
                <a:srgbClr val="595959"/>
              </a:buClr>
              <a:buFont typeface="StarSymbol"/>
              <a:buAutoNum type="arabicParenR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Book Antiqua"/>
                <a:ea typeface="DejaVu Sans"/>
              </a:rPr>
              <a:t>Оптимизация железа для инференса достигается за счет специальных архитектур, например систолических массивов.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40"/>
          <p:cNvSpPr/>
          <p:nvPr/>
        </p:nvSpPr>
        <p:spPr>
          <a:xfrm>
            <a:off x="273960" y="150840"/>
            <a:ext cx="6039720" cy="55296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154" name="Рисунок 21" descr=""/>
          <p:cNvPicPr/>
          <p:nvPr/>
        </p:nvPicPr>
        <p:blipFill>
          <a:blip r:embed="rId1"/>
          <a:stretch/>
        </p:blipFill>
        <p:spPr>
          <a:xfrm>
            <a:off x="7220160" y="93600"/>
            <a:ext cx="1723320" cy="610200"/>
          </a:xfrm>
          <a:prstGeom prst="rect">
            <a:avLst/>
          </a:prstGeom>
          <a:ln w="0">
            <a:noFill/>
          </a:ln>
        </p:spPr>
      </p:pic>
      <p:sp>
        <p:nvSpPr>
          <p:cNvPr id="155" name="CustomShape 41"/>
          <p:cNvSpPr/>
          <p:nvPr/>
        </p:nvSpPr>
        <p:spPr>
          <a:xfrm>
            <a:off x="378720" y="228600"/>
            <a:ext cx="2593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18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Что оптимизируем? 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2984400" y="1371600"/>
            <a:ext cx="3200040" cy="914040"/>
          </a:xfrm>
          <a:prstGeom prst="rect">
            <a:avLst/>
          </a:prstGeom>
          <a:solidFill>
            <a:srgbClr val="ff4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600" strike="noStrike" u="none">
                <a:solidFill>
                  <a:srgbClr val="ffffff"/>
                </a:solidFill>
                <a:uFillTx/>
                <a:latin typeface="Arial"/>
                <a:ea typeface="DejaVu Sans"/>
              </a:rPr>
              <a:t>Алгоритмы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7" name=""/>
          <p:cNvSpPr/>
          <p:nvPr/>
        </p:nvSpPr>
        <p:spPr>
          <a:xfrm>
            <a:off x="3020400" y="5247720"/>
            <a:ext cx="3200040" cy="914040"/>
          </a:xfrm>
          <a:prstGeom prst="rect">
            <a:avLst/>
          </a:prstGeom>
          <a:solidFill>
            <a:srgbClr val="ff4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600" strike="noStrike" u="none">
                <a:solidFill>
                  <a:srgbClr val="ffffff"/>
                </a:solidFill>
                <a:uFillTx/>
                <a:latin typeface="Arial"/>
                <a:ea typeface="DejaVu Sans"/>
              </a:rPr>
              <a:t>Железо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228600" y="3200400"/>
            <a:ext cx="3200040" cy="914040"/>
          </a:xfrm>
          <a:prstGeom prst="rect">
            <a:avLst/>
          </a:prstGeom>
          <a:solidFill>
            <a:srgbClr val="ff4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600" strike="noStrike" u="none">
                <a:solidFill>
                  <a:srgbClr val="ffffff"/>
                </a:solidFill>
                <a:uFillTx/>
                <a:latin typeface="Arial"/>
                <a:ea typeface="DejaVu Sans"/>
              </a:rPr>
              <a:t>Инференс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9" name=""/>
          <p:cNvSpPr/>
          <p:nvPr/>
        </p:nvSpPr>
        <p:spPr>
          <a:xfrm>
            <a:off x="5715000" y="3200400"/>
            <a:ext cx="3200040" cy="914040"/>
          </a:xfrm>
          <a:prstGeom prst="rect">
            <a:avLst/>
          </a:prstGeom>
          <a:solidFill>
            <a:srgbClr val="ff4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600" strike="noStrike" u="none">
                <a:solidFill>
                  <a:srgbClr val="ffffff"/>
                </a:solidFill>
                <a:uFillTx/>
                <a:latin typeface="Arial"/>
                <a:ea typeface="DejaVu Sans"/>
              </a:rPr>
              <a:t>Обучение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0" name=""/>
          <p:cNvSpPr/>
          <p:nvPr/>
        </p:nvSpPr>
        <p:spPr>
          <a:xfrm>
            <a:off x="3429000" y="3657600"/>
            <a:ext cx="2285640" cy="360"/>
          </a:xfrm>
          <a:prstGeom prst="leftRightArrow">
            <a:avLst>
              <a:gd name="adj1" fmla="val 100000"/>
              <a:gd name="adj2" fmla="val 242261849"/>
            </a:avLst>
          </a:prstGeom>
          <a:solidFill>
            <a:srgbClr val="729fcf"/>
          </a:solidFill>
          <a:ln w="0">
            <a:solidFill>
              <a:srgbClr val="ff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280" bIns="-44280" anchor="ctr">
            <a:noAutofit/>
          </a:bodyPr>
          <a:p>
            <a:pPr algn="ctr">
              <a:lnSpc>
                <a:spcPct val="100000"/>
              </a:lnSpc>
            </a:pPr>
            <a:endParaRPr b="0" lang="en-US" sz="22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161" name=""/>
          <p:cNvSpPr/>
          <p:nvPr/>
        </p:nvSpPr>
        <p:spPr>
          <a:xfrm>
            <a:off x="4572000" y="2286000"/>
            <a:ext cx="360" cy="2961360"/>
          </a:xfrm>
          <a:prstGeom prst="upDownArrow">
            <a:avLst>
              <a:gd name="adj1" fmla="val 50000"/>
              <a:gd name="adj2" fmla="val 163778241"/>
            </a:avLst>
          </a:prstGeom>
          <a:solidFill>
            <a:srgbClr val="ff0000"/>
          </a:solidFill>
          <a:ln w="0">
            <a:solidFill>
              <a:srgbClr val="bf004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220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6"/>
          <p:cNvSpPr/>
          <p:nvPr/>
        </p:nvSpPr>
        <p:spPr>
          <a:xfrm>
            <a:off x="273960" y="150840"/>
            <a:ext cx="6812280" cy="55296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163" name="Рисунок 2" descr=""/>
          <p:cNvPicPr/>
          <p:nvPr/>
        </p:nvPicPr>
        <p:blipFill>
          <a:blip r:embed="rId1"/>
          <a:stretch/>
        </p:blipFill>
        <p:spPr>
          <a:xfrm>
            <a:off x="7220160" y="93600"/>
            <a:ext cx="1723320" cy="610200"/>
          </a:xfrm>
          <a:prstGeom prst="rect">
            <a:avLst/>
          </a:prstGeom>
          <a:ln w="0">
            <a:noFill/>
          </a:ln>
        </p:spPr>
      </p:pic>
      <p:sp>
        <p:nvSpPr>
          <p:cNvPr id="164" name="CustomShape 7"/>
          <p:cNvSpPr/>
          <p:nvPr/>
        </p:nvSpPr>
        <p:spPr>
          <a:xfrm>
            <a:off x="444600" y="214560"/>
            <a:ext cx="56991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2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Оптимизация алгоритмов инференса</a:t>
            </a:r>
            <a:r>
              <a:rPr b="1" lang="en-US" sz="16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 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2984400" y="1371960"/>
            <a:ext cx="3200040" cy="914040"/>
          </a:xfrm>
          <a:prstGeom prst="rect">
            <a:avLst/>
          </a:prstGeom>
          <a:solidFill>
            <a:srgbClr val="ff4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600" strike="noStrike" u="none">
                <a:solidFill>
                  <a:srgbClr val="ffffff"/>
                </a:solidFill>
                <a:uFillTx/>
                <a:latin typeface="Arial"/>
                <a:ea typeface="DejaVu Sans"/>
              </a:rPr>
              <a:t>Алгоритмы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6" name=""/>
          <p:cNvSpPr/>
          <p:nvPr/>
        </p:nvSpPr>
        <p:spPr>
          <a:xfrm>
            <a:off x="3020400" y="5248080"/>
            <a:ext cx="3200040" cy="914040"/>
          </a:xfrm>
          <a:prstGeom prst="rect">
            <a:avLst/>
          </a:prstGeom>
          <a:solidFill>
            <a:srgbClr val="ff4000">
              <a:alpha val="19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600" strike="noStrike" u="none">
                <a:solidFill>
                  <a:srgbClr val="ffffff"/>
                </a:solidFill>
                <a:uFillTx/>
                <a:latin typeface="Arial"/>
                <a:ea typeface="DejaVu Sans"/>
              </a:rPr>
              <a:t>Железо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7" name=""/>
          <p:cNvSpPr/>
          <p:nvPr/>
        </p:nvSpPr>
        <p:spPr>
          <a:xfrm>
            <a:off x="228600" y="3200760"/>
            <a:ext cx="3200040" cy="914040"/>
          </a:xfrm>
          <a:prstGeom prst="rect">
            <a:avLst/>
          </a:prstGeom>
          <a:solidFill>
            <a:srgbClr val="ff4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600" strike="noStrike" u="none">
                <a:solidFill>
                  <a:srgbClr val="ffffff"/>
                </a:solidFill>
                <a:uFillTx/>
                <a:latin typeface="Arial"/>
                <a:ea typeface="DejaVu Sans"/>
              </a:rPr>
              <a:t>Инференс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8" name=""/>
          <p:cNvSpPr/>
          <p:nvPr/>
        </p:nvSpPr>
        <p:spPr>
          <a:xfrm>
            <a:off x="5715000" y="3200760"/>
            <a:ext cx="3200040" cy="914040"/>
          </a:xfrm>
          <a:prstGeom prst="rect">
            <a:avLst/>
          </a:prstGeom>
          <a:solidFill>
            <a:srgbClr val="ff4000">
              <a:alpha val="2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600" strike="noStrike" u="none">
                <a:solidFill>
                  <a:srgbClr val="ffffff"/>
                </a:solidFill>
                <a:uFillTx/>
                <a:latin typeface="Arial"/>
                <a:ea typeface="DejaVu Sans"/>
              </a:rPr>
              <a:t>Обучение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9" name=""/>
          <p:cNvSpPr/>
          <p:nvPr/>
        </p:nvSpPr>
        <p:spPr>
          <a:xfrm>
            <a:off x="3429000" y="3657960"/>
            <a:ext cx="2285640" cy="360"/>
          </a:xfrm>
          <a:prstGeom prst="leftRightArrow">
            <a:avLst>
              <a:gd name="adj1" fmla="val 100000"/>
              <a:gd name="adj2" fmla="val 242261849"/>
            </a:avLst>
          </a:prstGeom>
          <a:solidFill>
            <a:srgbClr val="729fcf"/>
          </a:solidFill>
          <a:ln w="0">
            <a:solidFill>
              <a:srgbClr val="ff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280" bIns="-44280" anchor="ctr">
            <a:noAutofit/>
          </a:bodyPr>
          <a:p>
            <a:pPr>
              <a:lnSpc>
                <a:spcPct val="100000"/>
              </a:lnSpc>
            </a:pPr>
            <a:endParaRPr b="0" lang="en-US" sz="22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170" name=""/>
          <p:cNvSpPr/>
          <p:nvPr/>
        </p:nvSpPr>
        <p:spPr>
          <a:xfrm>
            <a:off x="4572000" y="2286360"/>
            <a:ext cx="360" cy="2961360"/>
          </a:xfrm>
          <a:prstGeom prst="upDownArrow">
            <a:avLst>
              <a:gd name="adj1" fmla="val 50000"/>
              <a:gd name="adj2" fmla="val 163778241"/>
            </a:avLst>
          </a:prstGeom>
          <a:solidFill>
            <a:srgbClr val="ff0000"/>
          </a:solidFill>
          <a:ln w="0">
            <a:solidFill>
              <a:srgbClr val="bf004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220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4"/>
          <p:cNvSpPr/>
          <p:nvPr/>
        </p:nvSpPr>
        <p:spPr>
          <a:xfrm>
            <a:off x="273960" y="150840"/>
            <a:ext cx="6812280" cy="55296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172" name="Рисунок 8" descr=""/>
          <p:cNvPicPr/>
          <p:nvPr/>
        </p:nvPicPr>
        <p:blipFill>
          <a:blip r:embed="rId1"/>
          <a:stretch/>
        </p:blipFill>
        <p:spPr>
          <a:xfrm>
            <a:off x="7220160" y="93600"/>
            <a:ext cx="1723320" cy="610200"/>
          </a:xfrm>
          <a:prstGeom prst="rect">
            <a:avLst/>
          </a:prstGeom>
          <a:ln w="0">
            <a:noFill/>
          </a:ln>
        </p:spPr>
      </p:pic>
      <p:sp>
        <p:nvSpPr>
          <p:cNvPr id="173" name="CustomShape 15"/>
          <p:cNvSpPr/>
          <p:nvPr/>
        </p:nvSpPr>
        <p:spPr>
          <a:xfrm>
            <a:off x="444600" y="214560"/>
            <a:ext cx="56991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2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Оптимизация алгоритмов инференса</a:t>
            </a:r>
            <a:r>
              <a:rPr b="1" lang="en-US" sz="16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 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4" name=""/>
          <p:cNvSpPr/>
          <p:nvPr/>
        </p:nvSpPr>
        <p:spPr>
          <a:xfrm>
            <a:off x="1143000" y="1371600"/>
            <a:ext cx="6899040" cy="416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1. Пруннинг весов.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2. Квантизация весов.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3. Кодирование Хаффмана.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4. Использование типов fixed_point.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5. Свертка по схеме Винограда.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8"/>
          <p:cNvSpPr/>
          <p:nvPr/>
        </p:nvSpPr>
        <p:spPr>
          <a:xfrm>
            <a:off x="273960" y="150840"/>
            <a:ext cx="6812280" cy="55296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176" name="Рисунок 4" descr=""/>
          <p:cNvPicPr/>
          <p:nvPr/>
        </p:nvPicPr>
        <p:blipFill>
          <a:blip r:embed="rId1"/>
          <a:stretch/>
        </p:blipFill>
        <p:spPr>
          <a:xfrm>
            <a:off x="7220160" y="93600"/>
            <a:ext cx="1723320" cy="610200"/>
          </a:xfrm>
          <a:prstGeom prst="rect">
            <a:avLst/>
          </a:prstGeom>
          <a:ln w="0">
            <a:noFill/>
          </a:ln>
        </p:spPr>
      </p:pic>
      <p:sp>
        <p:nvSpPr>
          <p:cNvPr id="177" name="CustomShape 9"/>
          <p:cNvSpPr/>
          <p:nvPr/>
        </p:nvSpPr>
        <p:spPr>
          <a:xfrm>
            <a:off x="444600" y="214560"/>
            <a:ext cx="56991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2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Оптимизация алгоритмов инференса</a:t>
            </a:r>
            <a:r>
              <a:rPr b="1" lang="en-US" sz="16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 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2"/>
          <a:stretch/>
        </p:blipFill>
        <p:spPr>
          <a:xfrm>
            <a:off x="685800" y="914400"/>
            <a:ext cx="7255440" cy="557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0"/>
          <p:cNvSpPr/>
          <p:nvPr/>
        </p:nvSpPr>
        <p:spPr>
          <a:xfrm>
            <a:off x="273960" y="150840"/>
            <a:ext cx="6812280" cy="55296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180" name="Рисунок 6" descr=""/>
          <p:cNvPicPr/>
          <p:nvPr/>
        </p:nvPicPr>
        <p:blipFill>
          <a:blip r:embed="rId1"/>
          <a:stretch/>
        </p:blipFill>
        <p:spPr>
          <a:xfrm>
            <a:off x="7220160" y="93600"/>
            <a:ext cx="1723320" cy="610200"/>
          </a:xfrm>
          <a:prstGeom prst="rect">
            <a:avLst/>
          </a:prstGeom>
          <a:ln w="0">
            <a:noFill/>
          </a:ln>
        </p:spPr>
      </p:pic>
      <p:sp>
        <p:nvSpPr>
          <p:cNvPr id="181" name="CustomShape 11"/>
          <p:cNvSpPr/>
          <p:nvPr/>
        </p:nvSpPr>
        <p:spPr>
          <a:xfrm>
            <a:off x="444600" y="214560"/>
            <a:ext cx="56991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2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Оптимизация алгоритмов инференса</a:t>
            </a:r>
            <a:r>
              <a:rPr b="1" lang="en-US" sz="16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 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2"/>
          <a:stretch/>
        </p:blipFill>
        <p:spPr>
          <a:xfrm>
            <a:off x="457200" y="1143000"/>
            <a:ext cx="8351640" cy="5389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6"/>
          <p:cNvSpPr/>
          <p:nvPr/>
        </p:nvSpPr>
        <p:spPr>
          <a:xfrm>
            <a:off x="273960" y="150840"/>
            <a:ext cx="6812280" cy="55296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184" name="Рисунок 9" descr=""/>
          <p:cNvPicPr/>
          <p:nvPr/>
        </p:nvPicPr>
        <p:blipFill>
          <a:blip r:embed="rId1"/>
          <a:stretch/>
        </p:blipFill>
        <p:spPr>
          <a:xfrm>
            <a:off x="7220160" y="93600"/>
            <a:ext cx="1723320" cy="610200"/>
          </a:xfrm>
          <a:prstGeom prst="rect">
            <a:avLst/>
          </a:prstGeom>
          <a:ln w="0">
            <a:noFill/>
          </a:ln>
        </p:spPr>
      </p:pic>
      <p:sp>
        <p:nvSpPr>
          <p:cNvPr id="185" name="CustomShape 17"/>
          <p:cNvSpPr/>
          <p:nvPr/>
        </p:nvSpPr>
        <p:spPr>
          <a:xfrm>
            <a:off x="444600" y="214560"/>
            <a:ext cx="56991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2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Оптимизация алгоритмов инференса</a:t>
            </a:r>
            <a:r>
              <a:rPr b="1" lang="en-US" sz="16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 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86" name="" descr=""/>
          <p:cNvPicPr/>
          <p:nvPr/>
        </p:nvPicPr>
        <p:blipFill>
          <a:blip r:embed="rId2"/>
          <a:stretch/>
        </p:blipFill>
        <p:spPr>
          <a:xfrm>
            <a:off x="120600" y="1028160"/>
            <a:ext cx="8927640" cy="5227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690</TotalTime>
  <Application>LibreOffice/24.8.2.1$Linux_X86_64 LibreOffice_project/0f794b6e29741098670a3b95d60478a65d05ef13</Application>
  <AppVersion>15.0000</AppVersion>
  <Words>42</Words>
  <Paragraphs>15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2021-08-31T15:01:20Z</dcterms:created>
  <dc:creator>Андрей</dc:creator>
  <dc:description/>
  <dc:language>en-US</dc:language>
  <cp:lastModifiedBy/>
  <dcterms:modified xsi:type="dcterms:W3CDTF">2024-11-07T14:09:12Z</dcterms:modified>
  <cp:revision>66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i4>0</vt:i4>
  </property>
  <property fmtid="{D5CDD505-2E9C-101B-9397-08002B2CF9AE}" pid="6" name="Notes">
    <vt:i4>0</vt:i4>
  </property>
  <property fmtid="{D5CDD505-2E9C-101B-9397-08002B2CF9AE}" pid="7" name="PresentationFormat">
    <vt:lpwstr>Экран (4:3)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i4>4</vt:i4>
  </property>
</Properties>
</file>